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256" r:id="rId2"/>
    <p:sldId id="361" r:id="rId3"/>
    <p:sldId id="365" r:id="rId4"/>
    <p:sldId id="366" r:id="rId5"/>
    <p:sldId id="367" r:id="rId6"/>
    <p:sldId id="340" r:id="rId7"/>
    <p:sldId id="343" r:id="rId8"/>
    <p:sldId id="344" r:id="rId9"/>
    <p:sldId id="342" r:id="rId10"/>
    <p:sldId id="345" r:id="rId11"/>
    <p:sldId id="263" r:id="rId12"/>
    <p:sldId id="285" r:id="rId13"/>
    <p:sldId id="349" r:id="rId14"/>
    <p:sldId id="283" r:id="rId15"/>
    <p:sldId id="290" r:id="rId16"/>
    <p:sldId id="294" r:id="rId17"/>
    <p:sldId id="284" r:id="rId18"/>
    <p:sldId id="286" r:id="rId19"/>
    <p:sldId id="289" r:id="rId20"/>
    <p:sldId id="291" r:id="rId21"/>
    <p:sldId id="292" r:id="rId22"/>
    <p:sldId id="293" r:id="rId23"/>
    <p:sldId id="265" r:id="rId24"/>
    <p:sldId id="287" r:id="rId25"/>
    <p:sldId id="288" r:id="rId26"/>
    <p:sldId id="277" r:id="rId27"/>
    <p:sldId id="266" r:id="rId28"/>
    <p:sldId id="267" r:id="rId29"/>
    <p:sldId id="260" r:id="rId30"/>
    <p:sldId id="261" r:id="rId31"/>
    <p:sldId id="262" r:id="rId32"/>
    <p:sldId id="296" r:id="rId33"/>
    <p:sldId id="299" r:id="rId34"/>
    <p:sldId id="301" r:id="rId35"/>
    <p:sldId id="347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48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50" r:id="rId73"/>
    <p:sldId id="356" r:id="rId74"/>
    <p:sldId id="354" r:id="rId75"/>
    <p:sldId id="353" r:id="rId76"/>
    <p:sldId id="355" r:id="rId77"/>
    <p:sldId id="359" r:id="rId78"/>
    <p:sldId id="364" r:id="rId79"/>
    <p:sldId id="337" r:id="rId80"/>
    <p:sldId id="363" r:id="rId81"/>
    <p:sldId id="358" r:id="rId82"/>
    <p:sldId id="360" r:id="rId83"/>
    <p:sldId id="368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B11A2-EBB1-42F0-8830-B481F6E89318}" type="datetimeFigureOut">
              <a:rPr lang="en-US" smtClean="0"/>
              <a:pPr/>
              <a:t>10/15/2015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A3A3A-FCC4-4C05-981F-6A607F5B69A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</a:t>
            </a:r>
            <a:r>
              <a:rPr lang="en-US" baseline="0" dirty="0" smtClean="0"/>
              <a:t> is monitor, light source, camera body and base unit, Printer, </a:t>
            </a:r>
            <a:r>
              <a:rPr lang="en-US" baseline="0" dirty="0" err="1" smtClean="0"/>
              <a:t>Insufflation</a:t>
            </a:r>
            <a:r>
              <a:rPr lang="en-US" baseline="0" dirty="0" smtClean="0"/>
              <a:t> unit, video recorder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A3A3A-FCC4-4C05-981F-6A607F5B69A9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Uterine manipulators, </a:t>
            </a:r>
            <a:r>
              <a:rPr lang="en-US" dirty="0" err="1" smtClean="0"/>
              <a:t>Vcare</a:t>
            </a:r>
            <a:r>
              <a:rPr lang="en-US" dirty="0" smtClean="0"/>
              <a:t> device. At the tip </a:t>
            </a:r>
            <a:r>
              <a:rPr lang="en-US" dirty="0" err="1" smtClean="0"/>
              <a:t>ballon</a:t>
            </a:r>
            <a:r>
              <a:rPr lang="en-US" dirty="0" smtClean="0"/>
              <a:t> inflated to </a:t>
            </a:r>
            <a:r>
              <a:rPr lang="en-US" dirty="0" err="1" smtClean="0"/>
              <a:t>mainain</a:t>
            </a:r>
            <a:r>
              <a:rPr lang="en-US" dirty="0" smtClean="0"/>
              <a:t> the device in uterine cavity down is Pelosi</a:t>
            </a:r>
            <a:r>
              <a:rPr lang="en-US" baseline="0" dirty="0" smtClean="0"/>
              <a:t> manipulator the ring handle allows the surgeon to </a:t>
            </a:r>
            <a:r>
              <a:rPr lang="en-US" baseline="0" dirty="0" err="1" smtClean="0"/>
              <a:t>antevert</a:t>
            </a:r>
            <a:r>
              <a:rPr lang="en-US" baseline="0" dirty="0" smtClean="0"/>
              <a:t> the uterus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A3A3A-FCC4-4C05-981F-6A607F5B69A9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Radiofrequency electrosurgical generator </a:t>
            </a:r>
            <a:r>
              <a:rPr lang="en-US" dirty="0" err="1" smtClean="0"/>
              <a:t>unipolar</a:t>
            </a:r>
            <a:r>
              <a:rPr lang="en-US" dirty="0" smtClean="0"/>
              <a:t> laparoscopy electrode. High voltage coagulation and low voltage cut waveforms, for low voltage  bipolar circuit</a:t>
            </a:r>
            <a:r>
              <a:rPr lang="en-US" baseline="0" dirty="0" smtClean="0"/>
              <a:t> and instruments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A3A3A-FCC4-4C05-981F-6A607F5B69A9}" type="slidenum">
              <a:rPr lang="en-IN" smtClean="0"/>
              <a:pPr/>
              <a:t>23</a:t>
            </a:fld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A-C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Ligating</a:t>
            </a:r>
            <a:r>
              <a:rPr lang="en-US" baseline="0" dirty="0" smtClean="0"/>
              <a:t> cutting shearing device based on same technology as the harmonic scalpel;  D-F is bipolar radiofrequency device coagulation and cut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A3A3A-FCC4-4C05-981F-6A607F5B69A9}" type="slidenum">
              <a:rPr lang="en-IN" smtClean="0"/>
              <a:pPr/>
              <a:t>24</a:t>
            </a:fld>
            <a:endParaRPr lang="en-I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there is </a:t>
            </a:r>
            <a:r>
              <a:rPr lang="en-US" baseline="0" dirty="0" err="1" smtClean="0"/>
              <a:t>monopolar</a:t>
            </a:r>
            <a:r>
              <a:rPr lang="en-US" baseline="0" dirty="0" smtClean="0"/>
              <a:t> current and defect in insulation can burn the bowel; </a:t>
            </a:r>
            <a:r>
              <a:rPr lang="en-US" baseline="0" dirty="0" err="1" smtClean="0"/>
              <a:t>monopolar</a:t>
            </a:r>
            <a:r>
              <a:rPr lang="en-US" baseline="0" dirty="0" smtClean="0"/>
              <a:t> instrument comes in direct contact of conductive laparoscope and </a:t>
            </a:r>
            <a:r>
              <a:rPr lang="en-US" baseline="0" dirty="0" err="1" smtClean="0"/>
              <a:t>toches</a:t>
            </a:r>
            <a:r>
              <a:rPr lang="en-US" baseline="0" dirty="0" smtClean="0"/>
              <a:t> the bowel cause damage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A3A3A-FCC4-4C05-981F-6A607F5B69A9}" type="slidenum">
              <a:rPr lang="en-IN" smtClean="0"/>
              <a:pPr/>
              <a:t>25</a:t>
            </a:fld>
            <a:endParaRPr lang="en-I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Laparoscopic cutting devices bipolar electrosurgical spatula</a:t>
            </a:r>
            <a:r>
              <a:rPr lang="en-US" baseline="0" dirty="0" smtClean="0"/>
              <a:t> , Middle and center Inset Harmonic Scalpel the device oscillates at 55,000 Hz to cut tissue, Laparoscopic scissors	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A3A3A-FCC4-4C05-981F-6A607F5B69A9}" type="slidenum">
              <a:rPr lang="en-IN" smtClean="0"/>
              <a:pPr/>
              <a:t>26</a:t>
            </a:fld>
            <a:endParaRPr lang="en-I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Specimen removal </a:t>
            </a:r>
            <a:r>
              <a:rPr lang="en-US" dirty="0" err="1" smtClean="0"/>
              <a:t>bagm</a:t>
            </a:r>
            <a:r>
              <a:rPr lang="en-US" dirty="0" smtClean="0"/>
              <a:t> positioned in peritoneal cavity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A3A3A-FCC4-4C05-981F-6A607F5B69A9}" type="slidenum">
              <a:rPr lang="en-IN" smtClean="0"/>
              <a:pPr/>
              <a:t>27</a:t>
            </a:fld>
            <a:endParaRPr lang="en-I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Electromechanical </a:t>
            </a:r>
            <a:r>
              <a:rPr lang="en-US" dirty="0" err="1" smtClean="0"/>
              <a:t>morcellator</a:t>
            </a:r>
            <a:r>
              <a:rPr lang="en-US" dirty="0" smtClean="0"/>
              <a:t>, this device is positioned in peritoneal cavity and attached to power generator, the blunt </a:t>
            </a:r>
            <a:r>
              <a:rPr lang="en-US" dirty="0" err="1" smtClean="0"/>
              <a:t>obturator</a:t>
            </a:r>
            <a:r>
              <a:rPr lang="en-US" dirty="0" smtClean="0"/>
              <a:t> is removed and grasping instrument is inserted through the lumen is used </a:t>
            </a:r>
            <a:r>
              <a:rPr lang="en-US" dirty="0" err="1" smtClean="0"/>
              <a:t>ti</a:t>
            </a:r>
            <a:r>
              <a:rPr lang="en-US" dirty="0" smtClean="0"/>
              <a:t> withdraw the</a:t>
            </a:r>
            <a:r>
              <a:rPr lang="en-US" baseline="0" dirty="0" smtClean="0"/>
              <a:t> tissue, whish is cut by </a:t>
            </a:r>
            <a:r>
              <a:rPr lang="en-US" baseline="0" dirty="0" err="1" smtClean="0"/>
              <a:t>cylundrical</a:t>
            </a:r>
            <a:r>
              <a:rPr lang="en-US" baseline="0" dirty="0" smtClean="0"/>
              <a:t> blade the motor is activated by </a:t>
            </a:r>
            <a:r>
              <a:rPr lang="en-US" baseline="0" smtClean="0"/>
              <a:t>foot pedal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A3A3A-FCC4-4C05-981F-6A607F5B69A9}" type="slidenum">
              <a:rPr lang="en-IN" smtClean="0"/>
              <a:pPr/>
              <a:t>28</a:t>
            </a:fld>
            <a:endParaRPr lang="en-I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Surgeon is positioned between the patient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A3A3A-FCC4-4C05-981F-6A607F5B69A9}" type="slidenum">
              <a:rPr lang="en-IN" smtClean="0"/>
              <a:pPr/>
              <a:t>41</a:t>
            </a:fld>
            <a:endParaRPr lang="en-I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A3A3A-FCC4-4C05-981F-6A607F5B69A9}" type="slidenum">
              <a:rPr lang="en-IN" smtClean="0"/>
              <a:pPr/>
              <a:t>77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Insufflation</a:t>
            </a:r>
            <a:r>
              <a:rPr lang="en-US" dirty="0" smtClean="0"/>
              <a:t> and canula insertion sites both </a:t>
            </a:r>
            <a:r>
              <a:rPr lang="en-US" dirty="0" err="1" smtClean="0"/>
              <a:t>insufflation</a:t>
            </a:r>
            <a:r>
              <a:rPr lang="en-US" dirty="0" smtClean="0"/>
              <a:t> needle and primary canula is </a:t>
            </a:r>
            <a:r>
              <a:rPr lang="en-US" dirty="0" err="1" smtClean="0"/>
              <a:t>insereted</a:t>
            </a:r>
            <a:r>
              <a:rPr lang="en-US" dirty="0" smtClean="0"/>
              <a:t> through</a:t>
            </a:r>
            <a:r>
              <a:rPr lang="en-US" baseline="0" dirty="0" smtClean="0"/>
              <a:t> umbilicus, in case of suspicion of </a:t>
            </a:r>
            <a:r>
              <a:rPr lang="en-US" baseline="0" dirty="0" err="1" smtClean="0"/>
              <a:t>subumbilical</a:t>
            </a:r>
            <a:r>
              <a:rPr lang="en-US" baseline="0" dirty="0" smtClean="0"/>
              <a:t> adhesions  </a:t>
            </a:r>
            <a:r>
              <a:rPr lang="en-US" baseline="0" dirty="0" err="1" smtClean="0"/>
              <a:t>insufflation</a:t>
            </a:r>
            <a:r>
              <a:rPr lang="en-US" baseline="0" dirty="0" smtClean="0"/>
              <a:t> needle is inserted through vagina or upper left quadrant after emptying the gastric content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A3A3A-FCC4-4C05-981F-6A607F5B69A9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Vascular Anatomy of Anterior abdominal wall, Location of vessels that can be traumatized when inserting </a:t>
            </a:r>
            <a:r>
              <a:rPr lang="en-US" dirty="0" err="1" smtClean="0"/>
              <a:t>trocars</a:t>
            </a:r>
            <a:r>
              <a:rPr lang="en-US" dirty="0" smtClean="0"/>
              <a:t> into anterior abdominal walls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A3A3A-FCC4-4C05-981F-6A607F5B69A9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Vascular anatomy Location of the great vessels and their</a:t>
            </a:r>
            <a:r>
              <a:rPr lang="en-US" baseline="0" dirty="0" smtClean="0"/>
              <a:t> relation ship with umbilicus as </a:t>
            </a:r>
            <a:r>
              <a:rPr lang="en-US" dirty="0" smtClean="0"/>
              <a:t> the obesity</a:t>
            </a:r>
            <a:r>
              <a:rPr lang="en-US" baseline="0" dirty="0" smtClean="0"/>
              <a:t> </a:t>
            </a:r>
            <a:r>
              <a:rPr lang="en-US" dirty="0" smtClean="0"/>
              <a:t>of patient increases; the bifurcation of aorta and common iliac goes above the umbilicus instead of</a:t>
            </a:r>
            <a:r>
              <a:rPr lang="en-US" baseline="0" dirty="0" smtClean="0"/>
              <a:t> at the umbilicus in normal weight patient</a:t>
            </a:r>
            <a:r>
              <a:rPr lang="en-US" dirty="0" smtClean="0"/>
              <a:t> vessel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A3A3A-FCC4-4C05-981F-6A607F5B69A9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Internal diameter of </a:t>
            </a:r>
            <a:r>
              <a:rPr lang="en-US" dirty="0" err="1" smtClean="0"/>
              <a:t>trocar</a:t>
            </a:r>
            <a:r>
              <a:rPr lang="en-US" dirty="0" smtClean="0"/>
              <a:t> 12mm (A)blunt(B) with deployable blade which can cut the</a:t>
            </a:r>
            <a:r>
              <a:rPr lang="en-US" baseline="0" dirty="0" smtClean="0"/>
              <a:t> ant. </a:t>
            </a:r>
            <a:r>
              <a:rPr lang="en-US" baseline="0" dirty="0" err="1" smtClean="0"/>
              <a:t>Abd</a:t>
            </a:r>
            <a:r>
              <a:rPr lang="en-US" baseline="0" dirty="0" smtClean="0"/>
              <a:t>. Wall, C&amp;D are 5 </a:t>
            </a:r>
            <a:r>
              <a:rPr lang="en-US" baseline="0" dirty="0" err="1" smtClean="0"/>
              <a:t>mmTrocar</a:t>
            </a:r>
            <a:r>
              <a:rPr lang="en-US" baseline="0" dirty="0" smtClean="0"/>
              <a:t> E is 2.7 mm canula </a:t>
            </a:r>
            <a:r>
              <a:rPr lang="en-US" baseline="0" dirty="0" err="1" smtClean="0"/>
              <a:t>Trocar</a:t>
            </a:r>
            <a:r>
              <a:rPr lang="en-US" baseline="0" dirty="0" smtClean="0"/>
              <a:t> is long </a:t>
            </a:r>
            <a:r>
              <a:rPr lang="en-US" baseline="0" dirty="0" err="1" smtClean="0"/>
              <a:t>insufflation</a:t>
            </a:r>
            <a:r>
              <a:rPr lang="en-US" baseline="0" dirty="0" smtClean="0"/>
              <a:t> needle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A3A3A-FCC4-4C05-981F-6A607F5B69A9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Reusable devices sharp conical tip, pyramidal tipped</a:t>
            </a:r>
            <a:r>
              <a:rPr lang="en-US" baseline="0" dirty="0" smtClean="0"/>
              <a:t> design, C,D&amp; Inset Images are </a:t>
            </a:r>
            <a:r>
              <a:rPr lang="en-US" baseline="0" dirty="0" err="1" smtClean="0"/>
              <a:t>endotip</a:t>
            </a:r>
            <a:r>
              <a:rPr lang="en-US" baseline="0" dirty="0" smtClean="0"/>
              <a:t> devices that can be positioned in abdominal wall by simple twisting and screwing it in without </a:t>
            </a:r>
            <a:r>
              <a:rPr lang="en-US" baseline="0" dirty="0" err="1" smtClean="0"/>
              <a:t>trocar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A3A3A-FCC4-4C05-981F-6A607F5B69A9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 degree laparoscope 2,</a:t>
            </a:r>
            <a:r>
              <a:rPr lang="en-US" baseline="0" dirty="0" smtClean="0"/>
              <a:t> 5, 10 mm.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A3A3A-FCC4-4C05-981F-6A607F5B69A9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Lapraoscopy</a:t>
            </a:r>
            <a:r>
              <a:rPr lang="en-US" dirty="0" smtClean="0"/>
              <a:t> instruments for grasping and manipulating</a:t>
            </a:r>
            <a:r>
              <a:rPr lang="en-US" baseline="0" dirty="0" smtClean="0"/>
              <a:t> tissue, </a:t>
            </a:r>
            <a:r>
              <a:rPr lang="en-US" baseline="0" dirty="0" err="1" smtClean="0"/>
              <a:t>Mayland</a:t>
            </a:r>
            <a:r>
              <a:rPr lang="en-US" baseline="0" dirty="0" smtClean="0"/>
              <a:t> grasper curved tip 5mm, 10mm grasper, 5and 2 mm manipulating probes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A3A3A-FCC4-4C05-981F-6A607F5B69A9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Insufflation</a:t>
            </a:r>
            <a:r>
              <a:rPr lang="en-US" baseline="0" dirty="0" smtClean="0"/>
              <a:t> needle spring head for distension with gas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A3A3A-FCC4-4C05-981F-6A607F5B69A9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81B0-4755-4765-98D9-1D1EB5E5A428}" type="datetimeFigureOut">
              <a:rPr lang="en-US" smtClean="0"/>
              <a:pPr/>
              <a:t>10/15/2015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E477-A8A2-4361-A774-07C266A76F9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81B0-4755-4765-98D9-1D1EB5E5A428}" type="datetimeFigureOut">
              <a:rPr lang="en-US" smtClean="0"/>
              <a:pPr/>
              <a:t>10/15/2015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E477-A8A2-4361-A774-07C266A76F9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81B0-4755-4765-98D9-1D1EB5E5A428}" type="datetimeFigureOut">
              <a:rPr lang="en-US" smtClean="0"/>
              <a:pPr/>
              <a:t>10/15/2015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E477-A8A2-4361-A774-07C266A76F9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81B0-4755-4765-98D9-1D1EB5E5A428}" type="datetimeFigureOut">
              <a:rPr lang="en-US" smtClean="0"/>
              <a:pPr/>
              <a:t>10/15/2015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E477-A8A2-4361-A774-07C266A76F9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81B0-4755-4765-98D9-1D1EB5E5A428}" type="datetimeFigureOut">
              <a:rPr lang="en-US" smtClean="0"/>
              <a:pPr/>
              <a:t>10/15/2015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E477-A8A2-4361-A774-07C266A76F9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81B0-4755-4765-98D9-1D1EB5E5A428}" type="datetimeFigureOut">
              <a:rPr lang="en-US" smtClean="0"/>
              <a:pPr/>
              <a:t>10/15/2015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E477-A8A2-4361-A774-07C266A76F9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81B0-4755-4765-98D9-1D1EB5E5A428}" type="datetimeFigureOut">
              <a:rPr lang="en-US" smtClean="0"/>
              <a:pPr/>
              <a:t>10/15/2015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E477-A8A2-4361-A774-07C266A76F9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81B0-4755-4765-98D9-1D1EB5E5A428}" type="datetimeFigureOut">
              <a:rPr lang="en-US" smtClean="0"/>
              <a:pPr/>
              <a:t>10/15/2015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E477-A8A2-4361-A774-07C266A76F9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81B0-4755-4765-98D9-1D1EB5E5A428}" type="datetimeFigureOut">
              <a:rPr lang="en-US" smtClean="0"/>
              <a:pPr/>
              <a:t>10/15/2015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E477-A8A2-4361-A774-07C266A76F9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81B0-4755-4765-98D9-1D1EB5E5A428}" type="datetimeFigureOut">
              <a:rPr lang="en-US" smtClean="0"/>
              <a:pPr/>
              <a:t>10/15/2015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E477-A8A2-4361-A774-07C266A76F9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81B0-4755-4765-98D9-1D1EB5E5A428}" type="datetimeFigureOut">
              <a:rPr lang="en-US" smtClean="0"/>
              <a:pPr/>
              <a:t>10/15/2015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E477-A8A2-4361-A774-07C266A76F9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D81B0-4755-4765-98D9-1D1EB5E5A428}" type="datetimeFigureOut">
              <a:rPr lang="en-US" smtClean="0"/>
              <a:pPr/>
              <a:t>10/15/2015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E477-A8A2-4361-A774-07C266A76F9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142984"/>
            <a:ext cx="9144000" cy="164307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Endoscopy in Gynecology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670" y="3643314"/>
            <a:ext cx="4786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Dr. Yashodhara Pradeep</a:t>
            </a:r>
          </a:p>
          <a:p>
            <a:r>
              <a:rPr lang="en-US" sz="2800" dirty="0" smtClean="0">
                <a:solidFill>
                  <a:srgbClr val="0000CC"/>
                </a:solidFill>
              </a:rPr>
              <a:t>Prof. </a:t>
            </a:r>
            <a:r>
              <a:rPr lang="en-US" sz="2800" dirty="0" err="1" smtClean="0">
                <a:solidFill>
                  <a:srgbClr val="0000CC"/>
                </a:solidFill>
              </a:rPr>
              <a:t>ObGyn</a:t>
            </a:r>
            <a:endParaRPr lang="en-US" sz="2800" dirty="0" smtClean="0">
              <a:solidFill>
                <a:srgbClr val="0000CC"/>
              </a:solidFill>
            </a:endParaRPr>
          </a:p>
          <a:p>
            <a:r>
              <a:rPr lang="en-US" sz="2800" dirty="0" smtClean="0">
                <a:solidFill>
                  <a:srgbClr val="0000CC"/>
                </a:solidFill>
              </a:rPr>
              <a:t>King George Medical University</a:t>
            </a:r>
            <a:endParaRPr lang="en-IN" sz="2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CC"/>
                </a:solidFill>
              </a:rPr>
              <a:t>Equipment &amp; Technique</a:t>
            </a:r>
            <a:endParaRPr lang="en-IN" sz="36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00CC"/>
              </a:buClr>
            </a:pPr>
            <a:r>
              <a:rPr lang="en-US" sz="2800" dirty="0" smtClean="0"/>
              <a:t>Patient positioning</a:t>
            </a:r>
          </a:p>
          <a:p>
            <a:pPr>
              <a:buClr>
                <a:srgbClr val="0000CC"/>
              </a:buClr>
            </a:pPr>
            <a:r>
              <a:rPr lang="en-US" sz="2800" dirty="0" smtClean="0"/>
              <a:t>Operating room organization</a:t>
            </a:r>
          </a:p>
          <a:p>
            <a:pPr>
              <a:buClr>
                <a:srgbClr val="0000CC"/>
              </a:buClr>
            </a:pPr>
            <a:r>
              <a:rPr lang="en-US" sz="2800" dirty="0" smtClean="0"/>
              <a:t>Peritoneal access</a:t>
            </a:r>
          </a:p>
          <a:p>
            <a:pPr>
              <a:buClr>
                <a:srgbClr val="0000CC"/>
              </a:buClr>
            </a:pPr>
            <a:r>
              <a:rPr lang="en-US" sz="2800" dirty="0" smtClean="0"/>
              <a:t>Visualization</a:t>
            </a:r>
          </a:p>
          <a:p>
            <a:pPr>
              <a:buClr>
                <a:srgbClr val="0000CC"/>
              </a:buClr>
            </a:pPr>
            <a:r>
              <a:rPr lang="en-US" sz="2800" dirty="0" smtClean="0"/>
              <a:t>Manipulation of tissue &amp; fluid</a:t>
            </a:r>
          </a:p>
          <a:p>
            <a:pPr>
              <a:buClr>
                <a:srgbClr val="0000CC"/>
              </a:buClr>
            </a:pPr>
            <a:r>
              <a:rPr lang="en-US" sz="2800" dirty="0" smtClean="0"/>
              <a:t>Cutting, </a:t>
            </a:r>
            <a:r>
              <a:rPr lang="en-US" sz="2800" dirty="0" err="1" smtClean="0"/>
              <a:t>haemostasis</a:t>
            </a:r>
            <a:r>
              <a:rPr lang="en-US" sz="2800" dirty="0" smtClean="0"/>
              <a:t>, &amp;tissue fastening</a:t>
            </a:r>
          </a:p>
          <a:p>
            <a:pPr>
              <a:buClr>
                <a:srgbClr val="0000CC"/>
              </a:buClr>
            </a:pPr>
            <a:r>
              <a:rPr lang="en-US" sz="2800" dirty="0" smtClean="0"/>
              <a:t>Tissue extraction</a:t>
            </a:r>
          </a:p>
          <a:p>
            <a:pPr>
              <a:buClr>
                <a:srgbClr val="0000CC"/>
              </a:buClr>
            </a:pPr>
            <a:r>
              <a:rPr lang="en-US" sz="2800" dirty="0" smtClean="0"/>
              <a:t>Incision management </a:t>
            </a:r>
          </a:p>
          <a:p>
            <a:endParaRPr lang="en-IN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CC"/>
                </a:solidFill>
              </a:rPr>
              <a:t>Laparoscopic Procedure</a:t>
            </a:r>
            <a:endParaRPr lang="en-IN" sz="36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00CC"/>
              </a:buClr>
            </a:pPr>
            <a:r>
              <a:rPr lang="en-US" sz="2400" dirty="0" smtClean="0"/>
              <a:t>Midline infra umbilical incision</a:t>
            </a:r>
          </a:p>
          <a:p>
            <a:pPr>
              <a:buClr>
                <a:srgbClr val="0000CC"/>
              </a:buClr>
            </a:pPr>
            <a:r>
              <a:rPr lang="en-US" sz="2400" dirty="0" smtClean="0"/>
              <a:t>Lifting of Abdominal wall</a:t>
            </a:r>
          </a:p>
          <a:p>
            <a:pPr>
              <a:buClr>
                <a:srgbClr val="0000CC"/>
              </a:buClr>
            </a:pPr>
            <a:r>
              <a:rPr lang="en-US" sz="2400" dirty="0" smtClean="0"/>
              <a:t>Insertion of </a:t>
            </a:r>
            <a:r>
              <a:rPr lang="en-US" sz="2400" dirty="0" err="1" smtClean="0"/>
              <a:t>Insufflation</a:t>
            </a:r>
            <a:r>
              <a:rPr lang="en-US" sz="2400" dirty="0" smtClean="0"/>
              <a:t> needle or (Varies needle)</a:t>
            </a:r>
          </a:p>
          <a:p>
            <a:pPr>
              <a:buClr>
                <a:srgbClr val="0000CC"/>
              </a:buClr>
            </a:pPr>
            <a:r>
              <a:rPr lang="en-US" sz="2400" dirty="0" smtClean="0"/>
              <a:t>Creation of </a:t>
            </a:r>
            <a:r>
              <a:rPr lang="en-US" sz="2400" dirty="0" err="1" smtClean="0"/>
              <a:t>pneumoperitoneum</a:t>
            </a:r>
            <a:r>
              <a:rPr lang="en-US" sz="2400" dirty="0" smtClean="0"/>
              <a:t> with CO2</a:t>
            </a:r>
          </a:p>
          <a:p>
            <a:pPr>
              <a:buClr>
                <a:srgbClr val="0000CC"/>
              </a:buClr>
            </a:pPr>
            <a:r>
              <a:rPr lang="en-US" sz="2400" dirty="0" smtClean="0"/>
              <a:t>Check the needle position in peritoneal cavity</a:t>
            </a:r>
          </a:p>
          <a:p>
            <a:pPr>
              <a:buClr>
                <a:srgbClr val="0000CC"/>
              </a:buClr>
            </a:pPr>
            <a:r>
              <a:rPr lang="en-US" sz="2400" dirty="0" err="1" smtClean="0"/>
              <a:t>Intraperitoneal</a:t>
            </a:r>
            <a:r>
              <a:rPr lang="en-US" sz="2400" dirty="0" smtClean="0"/>
              <a:t> Pressure for placement of </a:t>
            </a:r>
            <a:r>
              <a:rPr lang="en-US" sz="2400" dirty="0" err="1" smtClean="0"/>
              <a:t>trocar</a:t>
            </a:r>
            <a:r>
              <a:rPr lang="en-US" sz="2400" dirty="0" smtClean="0"/>
              <a:t> &amp;</a:t>
            </a:r>
            <a:r>
              <a:rPr lang="en-US" sz="2400" dirty="0" err="1" smtClean="0"/>
              <a:t>canula</a:t>
            </a:r>
            <a:r>
              <a:rPr lang="en-US" sz="2400" dirty="0" smtClean="0"/>
              <a:t>  20-25 mm then reduced to 10-12 mm</a:t>
            </a:r>
          </a:p>
          <a:p>
            <a:pPr>
              <a:buClr>
                <a:srgbClr val="0000CC"/>
              </a:buClr>
            </a:pPr>
            <a:r>
              <a:rPr lang="en-US" sz="2400" dirty="0" smtClean="0"/>
              <a:t>Insertion of </a:t>
            </a:r>
            <a:r>
              <a:rPr lang="en-US" sz="2400" dirty="0" err="1" smtClean="0"/>
              <a:t>Laproscope</a:t>
            </a:r>
            <a:r>
              <a:rPr lang="en-US" sz="2400" dirty="0" smtClean="0"/>
              <a:t> with camera after white balancing</a:t>
            </a:r>
          </a:p>
          <a:p>
            <a:pPr>
              <a:buClr>
                <a:srgbClr val="0000CC"/>
              </a:buClr>
            </a:pPr>
            <a:r>
              <a:rPr lang="en-US" sz="2400" dirty="0" smtClean="0"/>
              <a:t>Creation of ancillary ports</a:t>
            </a:r>
          </a:p>
          <a:p>
            <a:pPr>
              <a:buClr>
                <a:srgbClr val="0000CC"/>
              </a:buClr>
            </a:pPr>
            <a:r>
              <a:rPr lang="en-US" sz="2400" dirty="0" smtClean="0"/>
              <a:t>Maintaining peritoneal distension </a:t>
            </a:r>
          </a:p>
          <a:p>
            <a:endParaRPr lang="en-US" sz="2400" dirty="0" smtClean="0"/>
          </a:p>
          <a:p>
            <a:endParaRPr lang="en-IN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Guest\Desktop\DR YP SCANNED IMAGES AUG 2011\Image15.jpg"/>
          <p:cNvPicPr>
            <a:picLocks noChangeAspect="1" noChangeArrowheads="1"/>
          </p:cNvPicPr>
          <p:nvPr/>
        </p:nvPicPr>
        <p:blipFill>
          <a:blip r:embed="rId3"/>
          <a:srcRect b="11522"/>
          <a:stretch>
            <a:fillRect/>
          </a:stretch>
        </p:blipFill>
        <p:spPr bwMode="auto">
          <a:xfrm>
            <a:off x="1928794" y="0"/>
            <a:ext cx="5000660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Compaq\Desktop\scan\2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202"/>
            <a:ext cx="914400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uest\Desktop\DR YP SCANNED IMAGES AUG 2011\Image10.jpg"/>
          <p:cNvPicPr>
            <a:picLocks noChangeAspect="1" noChangeArrowheads="1"/>
          </p:cNvPicPr>
          <p:nvPr/>
        </p:nvPicPr>
        <p:blipFill>
          <a:blip r:embed="rId3"/>
          <a:srcRect b="16667"/>
          <a:stretch>
            <a:fillRect/>
          </a:stretch>
        </p:blipFill>
        <p:spPr bwMode="auto">
          <a:xfrm>
            <a:off x="1785918" y="857232"/>
            <a:ext cx="5250693" cy="40719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5721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</a:t>
            </a:r>
            <a:r>
              <a:rPr lang="en-US" sz="2800" dirty="0" smtClean="0">
                <a:solidFill>
                  <a:srgbClr val="0000CC"/>
                </a:solidFill>
              </a:rPr>
              <a:t>Insertion site of </a:t>
            </a:r>
            <a:r>
              <a:rPr lang="en-US" sz="2800" dirty="0" err="1" smtClean="0">
                <a:solidFill>
                  <a:srgbClr val="0000CC"/>
                </a:solidFill>
              </a:rPr>
              <a:t>Insufflation</a:t>
            </a:r>
            <a:r>
              <a:rPr lang="en-US" sz="2800" dirty="0" smtClean="0">
                <a:solidFill>
                  <a:srgbClr val="0000CC"/>
                </a:solidFill>
              </a:rPr>
              <a:t> needle and primary canula</a:t>
            </a:r>
            <a:endParaRPr lang="en-IN" sz="2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uest\Desktop\DR YP SCANNED IMAGES AUG 2011\Image12.jpg"/>
          <p:cNvPicPr>
            <a:picLocks noChangeAspect="1" noChangeArrowheads="1"/>
          </p:cNvPicPr>
          <p:nvPr/>
        </p:nvPicPr>
        <p:blipFill>
          <a:blip r:embed="rId3"/>
          <a:srcRect b="13155"/>
          <a:stretch>
            <a:fillRect/>
          </a:stretch>
        </p:blipFill>
        <p:spPr bwMode="auto">
          <a:xfrm>
            <a:off x="952500" y="520700"/>
            <a:ext cx="7239000" cy="5051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uest\Desktop\DR YP SCANNED IMAGES AUG 2011\Image09.jpg"/>
          <p:cNvPicPr>
            <a:picLocks noChangeAspect="1" noChangeArrowheads="1"/>
          </p:cNvPicPr>
          <p:nvPr/>
        </p:nvPicPr>
        <p:blipFill>
          <a:blip r:embed="rId3"/>
          <a:srcRect b="15300"/>
          <a:stretch>
            <a:fillRect/>
          </a:stretch>
        </p:blipFill>
        <p:spPr bwMode="auto">
          <a:xfrm>
            <a:off x="-44450" y="1473200"/>
            <a:ext cx="9232900" cy="3313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uest\Desktop\DR YP SCANNED IMAGES AUG 2011\Image13.jpg"/>
          <p:cNvPicPr>
            <a:picLocks noChangeAspect="1" noChangeArrowheads="1"/>
          </p:cNvPicPr>
          <p:nvPr/>
        </p:nvPicPr>
        <p:blipFill>
          <a:blip r:embed="rId3"/>
          <a:srcRect b="15963"/>
          <a:stretch>
            <a:fillRect/>
          </a:stretch>
        </p:blipFill>
        <p:spPr bwMode="auto">
          <a:xfrm>
            <a:off x="928662" y="714356"/>
            <a:ext cx="3643338" cy="49292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14942" y="2214554"/>
            <a:ext cx="3398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Disposable </a:t>
            </a:r>
            <a:r>
              <a:rPr lang="en-US" sz="3200" dirty="0" err="1" smtClean="0">
                <a:solidFill>
                  <a:srgbClr val="0000CC"/>
                </a:solidFill>
              </a:rPr>
              <a:t>Trocar’s</a:t>
            </a:r>
            <a:r>
              <a:rPr lang="en-US" sz="3200" dirty="0" smtClean="0">
                <a:solidFill>
                  <a:srgbClr val="0000CC"/>
                </a:solidFill>
              </a:rPr>
              <a:t> of</a:t>
            </a:r>
          </a:p>
          <a:p>
            <a:r>
              <a:rPr lang="en-US" sz="3200" dirty="0" smtClean="0">
                <a:solidFill>
                  <a:srgbClr val="0000CC"/>
                </a:solidFill>
              </a:rPr>
              <a:t>Various sizes 12mmto 2.7mm </a:t>
            </a:r>
            <a:endParaRPr lang="en-IN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Guest\Desktop\DR YP SCANNED IMAGES AUG 2011\Image23.jpg"/>
          <p:cNvPicPr>
            <a:picLocks noChangeAspect="1" noChangeArrowheads="1"/>
          </p:cNvPicPr>
          <p:nvPr/>
        </p:nvPicPr>
        <p:blipFill>
          <a:blip r:embed="rId3"/>
          <a:srcRect b="14032"/>
          <a:stretch>
            <a:fillRect/>
          </a:stretch>
        </p:blipFill>
        <p:spPr bwMode="auto">
          <a:xfrm>
            <a:off x="2428860" y="0"/>
            <a:ext cx="7000892" cy="65722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1714488"/>
            <a:ext cx="24288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Reusable  Devices</a:t>
            </a:r>
          </a:p>
          <a:p>
            <a:r>
              <a:rPr lang="en-US" sz="3200" dirty="0" err="1" smtClean="0">
                <a:solidFill>
                  <a:srgbClr val="0000CC"/>
                </a:solidFill>
              </a:rPr>
              <a:t>Trocar</a:t>
            </a:r>
            <a:r>
              <a:rPr lang="en-US" sz="3200" dirty="0" smtClean="0">
                <a:solidFill>
                  <a:srgbClr val="0000CC"/>
                </a:solidFill>
              </a:rPr>
              <a:t> and canula</a:t>
            </a:r>
            <a:endParaRPr lang="en-IN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Guest\Desktop\DR YP SCANNED IMAGES AUG 2011\Image22.jpg"/>
          <p:cNvPicPr>
            <a:picLocks noChangeAspect="1" noChangeArrowheads="1"/>
          </p:cNvPicPr>
          <p:nvPr/>
        </p:nvPicPr>
        <p:blipFill>
          <a:blip r:embed="rId3"/>
          <a:srcRect b="14706"/>
          <a:stretch>
            <a:fillRect/>
          </a:stretch>
        </p:blipFill>
        <p:spPr bwMode="auto">
          <a:xfrm>
            <a:off x="1081108" y="1809750"/>
            <a:ext cx="6419850" cy="27622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5072074"/>
            <a:ext cx="8280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</a:t>
            </a:r>
            <a:r>
              <a:rPr lang="en-US" sz="3200" dirty="0" smtClean="0">
                <a:solidFill>
                  <a:srgbClr val="0000CC"/>
                </a:solidFill>
              </a:rPr>
              <a:t>Laparoscope odegree2,5,10 mm </a:t>
            </a:r>
            <a:endParaRPr lang="en-IN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Endoscopy in Gynecology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/>
              <a:t>Laparoscopy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Hysteroscopy</a:t>
            </a:r>
          </a:p>
          <a:p>
            <a:pPr>
              <a:buBlip>
                <a:blip r:embed="rId2"/>
              </a:buBlip>
            </a:pPr>
            <a:r>
              <a:rPr lang="en-US" dirty="0" err="1" smtClean="0"/>
              <a:t>Colposcopy</a:t>
            </a:r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Guest\Desktop\DR YP SCANNED IMAGES AUG 2011\Image16.jpg"/>
          <p:cNvPicPr>
            <a:picLocks noChangeAspect="1" noChangeArrowheads="1"/>
          </p:cNvPicPr>
          <p:nvPr/>
        </p:nvPicPr>
        <p:blipFill>
          <a:blip r:embed="rId3"/>
          <a:srcRect b="26440"/>
          <a:stretch>
            <a:fillRect/>
          </a:stretch>
        </p:blipFill>
        <p:spPr bwMode="auto">
          <a:xfrm>
            <a:off x="1071538" y="1003300"/>
            <a:ext cx="6815162" cy="39973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5357826"/>
            <a:ext cx="8718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</a:t>
            </a:r>
            <a:r>
              <a:rPr lang="en-US" sz="2800" dirty="0" smtClean="0">
                <a:solidFill>
                  <a:srgbClr val="0000CC"/>
                </a:solidFill>
              </a:rPr>
              <a:t> Graspers Curved Straight and manipulators</a:t>
            </a:r>
            <a:endParaRPr lang="en-IN" sz="2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uest\Desktop\DR YP SCANNED IMAGES AUG 2011\Image11.jpg"/>
          <p:cNvPicPr>
            <a:picLocks noChangeAspect="1" noChangeArrowheads="1"/>
          </p:cNvPicPr>
          <p:nvPr/>
        </p:nvPicPr>
        <p:blipFill>
          <a:blip r:embed="rId3"/>
          <a:srcRect b="36238"/>
          <a:stretch>
            <a:fillRect/>
          </a:stretch>
        </p:blipFill>
        <p:spPr bwMode="auto">
          <a:xfrm>
            <a:off x="1136650" y="1352550"/>
            <a:ext cx="6870700" cy="26479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4714884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</a:t>
            </a:r>
            <a:r>
              <a:rPr lang="en-US" sz="3200" dirty="0" err="1" smtClean="0">
                <a:solidFill>
                  <a:srgbClr val="0000CC"/>
                </a:solidFill>
              </a:rPr>
              <a:t>Insufflation</a:t>
            </a:r>
            <a:r>
              <a:rPr lang="en-US" sz="3200" dirty="0" smtClean="0">
                <a:solidFill>
                  <a:srgbClr val="0000CC"/>
                </a:solidFill>
              </a:rPr>
              <a:t> Needle</a:t>
            </a:r>
            <a:endParaRPr lang="en-IN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Guest\Desktop\DR YP SCANNED IMAGES AUG 2011\Image18.jpg"/>
          <p:cNvPicPr>
            <a:picLocks noChangeAspect="1" noChangeArrowheads="1"/>
          </p:cNvPicPr>
          <p:nvPr/>
        </p:nvPicPr>
        <p:blipFill>
          <a:blip r:embed="rId3"/>
          <a:srcRect b="25467"/>
          <a:stretch>
            <a:fillRect/>
          </a:stretch>
        </p:blipFill>
        <p:spPr bwMode="auto">
          <a:xfrm>
            <a:off x="1257300" y="371475"/>
            <a:ext cx="6629400" cy="462916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5357826"/>
            <a:ext cx="487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</a:t>
            </a:r>
            <a:r>
              <a:rPr lang="en-US" sz="3200" dirty="0" smtClean="0">
                <a:solidFill>
                  <a:srgbClr val="0000CC"/>
                </a:solidFill>
              </a:rPr>
              <a:t>   Uterine manipulator</a:t>
            </a:r>
            <a:endParaRPr lang="en-IN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/>
          </a:p>
        </p:txBody>
      </p:sp>
      <p:pic>
        <p:nvPicPr>
          <p:cNvPr id="1026" name="Picture 2" descr="C:\Users\Guest\Desktop\DR YP SCANNED IMAGES AUG 2011\Image03.jpg"/>
          <p:cNvPicPr>
            <a:picLocks noChangeAspect="1" noChangeArrowheads="1"/>
          </p:cNvPicPr>
          <p:nvPr/>
        </p:nvPicPr>
        <p:blipFill>
          <a:blip r:embed="rId3"/>
          <a:srcRect b="17005"/>
          <a:stretch>
            <a:fillRect/>
          </a:stretch>
        </p:blipFill>
        <p:spPr bwMode="auto">
          <a:xfrm>
            <a:off x="857256" y="405023"/>
            <a:ext cx="6643702" cy="48813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5643578"/>
            <a:ext cx="7772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</a:t>
            </a:r>
            <a:r>
              <a:rPr lang="en-US" sz="3200" dirty="0" smtClean="0">
                <a:solidFill>
                  <a:srgbClr val="0000CC"/>
                </a:solidFill>
              </a:rPr>
              <a:t>Radio frequency electrosurgical generator</a:t>
            </a:r>
            <a:endParaRPr lang="en-IN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Guest\Desktop\DR YP SCANNED IMAGES AUG 2011\Image20.jpg"/>
          <p:cNvPicPr>
            <a:picLocks noChangeAspect="1" noChangeArrowheads="1"/>
          </p:cNvPicPr>
          <p:nvPr/>
        </p:nvPicPr>
        <p:blipFill>
          <a:blip r:embed="rId3"/>
          <a:srcRect b="29995"/>
          <a:stretch>
            <a:fillRect/>
          </a:stretch>
        </p:blipFill>
        <p:spPr bwMode="auto">
          <a:xfrm>
            <a:off x="1231900" y="393700"/>
            <a:ext cx="6680200" cy="42497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5286388"/>
            <a:ext cx="8356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Ligating</a:t>
            </a:r>
            <a:r>
              <a:rPr lang="en-US" sz="3200" dirty="0" smtClean="0">
                <a:solidFill>
                  <a:srgbClr val="0000CC"/>
                </a:solidFill>
              </a:rPr>
              <a:t> cutting and shearing device</a:t>
            </a:r>
            <a:endParaRPr lang="en-IN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uest\Desktop\DR YP SCANNED IMAGES AUG 2011\Image08.jpg"/>
          <p:cNvPicPr>
            <a:picLocks noChangeAspect="1" noChangeArrowheads="1"/>
          </p:cNvPicPr>
          <p:nvPr/>
        </p:nvPicPr>
        <p:blipFill>
          <a:blip r:embed="rId3"/>
          <a:srcRect b="18462"/>
          <a:stretch>
            <a:fillRect/>
          </a:stretch>
        </p:blipFill>
        <p:spPr bwMode="auto">
          <a:xfrm>
            <a:off x="642910" y="928670"/>
            <a:ext cx="4025904" cy="45720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3504" y="1142984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Insulator Defect</a:t>
            </a:r>
            <a:endParaRPr lang="en-IN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072066" y="4286256"/>
            <a:ext cx="3543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Direct contact coupling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Guest\Desktop\DR YP SCANNED IMAGES AUG 2011\Image19.jpg"/>
          <p:cNvPicPr>
            <a:picLocks noChangeAspect="1" noChangeArrowheads="1"/>
          </p:cNvPicPr>
          <p:nvPr/>
        </p:nvPicPr>
        <p:blipFill>
          <a:blip r:embed="rId3"/>
          <a:srcRect b="22041"/>
          <a:stretch>
            <a:fillRect/>
          </a:stretch>
        </p:blipFill>
        <p:spPr bwMode="auto">
          <a:xfrm>
            <a:off x="1311275" y="746125"/>
            <a:ext cx="6521450" cy="41830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5286388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0000CC"/>
                </a:solidFill>
              </a:rPr>
              <a:t>Laparoscopic Cutting  devices</a:t>
            </a:r>
            <a:endParaRPr lang="en-IN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 descr="C:\Users\Guest\Desktop\DR YP SCANNED IMAGES AUG 2011\Image06.jpg"/>
          <p:cNvPicPr>
            <a:picLocks noChangeAspect="1" noChangeArrowheads="1"/>
          </p:cNvPicPr>
          <p:nvPr/>
        </p:nvPicPr>
        <p:blipFill>
          <a:blip r:embed="rId3"/>
          <a:srcRect b="10462"/>
          <a:stretch>
            <a:fillRect/>
          </a:stretch>
        </p:blipFill>
        <p:spPr bwMode="auto">
          <a:xfrm>
            <a:off x="3571868" y="500042"/>
            <a:ext cx="4929222" cy="55007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3000372"/>
            <a:ext cx="328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Specimen removal bag</a:t>
            </a:r>
            <a:endParaRPr lang="en-IN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2050" name="Picture 2" descr="C:\Users\Guest\Desktop\DR YP SCANNED IMAGES AUG 2011\Image07.jpg"/>
          <p:cNvPicPr>
            <a:picLocks noChangeAspect="1" noChangeArrowheads="1"/>
          </p:cNvPicPr>
          <p:nvPr/>
        </p:nvPicPr>
        <p:blipFill>
          <a:blip r:embed="rId3"/>
          <a:srcRect l="-11854" b="19866"/>
          <a:stretch>
            <a:fillRect/>
          </a:stretch>
        </p:blipFill>
        <p:spPr bwMode="auto">
          <a:xfrm>
            <a:off x="857224" y="584200"/>
            <a:ext cx="7415218" cy="45593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5286388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     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CC"/>
                </a:solidFill>
              </a:rPr>
              <a:t>Electromechanical </a:t>
            </a:r>
            <a:r>
              <a:rPr lang="en-US" sz="2800" dirty="0" err="1" smtClean="0">
                <a:solidFill>
                  <a:srgbClr val="0000CC"/>
                </a:solidFill>
              </a:rPr>
              <a:t>Morcellator</a:t>
            </a:r>
            <a:endParaRPr lang="en-IN" sz="2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Complications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u="sng" dirty="0" err="1" smtClean="0"/>
              <a:t>Anaesthesia</a:t>
            </a:r>
            <a:r>
              <a:rPr lang="en-US" u="sng" dirty="0" smtClean="0"/>
              <a:t> Complications:</a:t>
            </a:r>
            <a:endParaRPr lang="en-US" dirty="0" smtClean="0"/>
          </a:p>
          <a:p>
            <a:r>
              <a:rPr lang="en-US" sz="2400" dirty="0" smtClean="0"/>
              <a:t>Hypoventilation</a:t>
            </a:r>
          </a:p>
          <a:p>
            <a:r>
              <a:rPr lang="en-US" sz="2400" dirty="0" smtClean="0"/>
              <a:t>Esophageal intubation</a:t>
            </a:r>
          </a:p>
          <a:p>
            <a:r>
              <a:rPr lang="en-US" sz="2400" dirty="0" smtClean="0"/>
              <a:t>Gastro esophageal reflux</a:t>
            </a:r>
          </a:p>
          <a:p>
            <a:r>
              <a:rPr lang="en-US" sz="2400" dirty="0" err="1" smtClean="0"/>
              <a:t>Broncho</a:t>
            </a:r>
            <a:r>
              <a:rPr lang="en-US" sz="2400" dirty="0" smtClean="0"/>
              <a:t> spasm</a:t>
            </a:r>
          </a:p>
          <a:p>
            <a:r>
              <a:rPr lang="en-US" sz="2400" dirty="0" smtClean="0"/>
              <a:t>Hypotension  &lt; venous return sec. to high </a:t>
            </a:r>
            <a:r>
              <a:rPr lang="en-US" sz="2400" dirty="0" err="1" smtClean="0"/>
              <a:t>intraperitoneal</a:t>
            </a:r>
            <a:r>
              <a:rPr lang="en-US" sz="2400" dirty="0" smtClean="0"/>
              <a:t> pressure</a:t>
            </a:r>
          </a:p>
          <a:p>
            <a:r>
              <a:rPr lang="en-US" sz="2400" dirty="0" smtClean="0"/>
              <a:t>Narcotic overdose</a:t>
            </a:r>
          </a:p>
          <a:p>
            <a:r>
              <a:rPr lang="en-US" sz="2400" dirty="0" smtClean="0"/>
              <a:t>Carbon dioxide embolus</a:t>
            </a:r>
          </a:p>
          <a:p>
            <a:r>
              <a:rPr lang="en-US" sz="2400" dirty="0" smtClean="0"/>
              <a:t>Cardiac Arrhythmias </a:t>
            </a:r>
            <a:r>
              <a:rPr lang="en-US" sz="2400" dirty="0" err="1" smtClean="0"/>
              <a:t>dt</a:t>
            </a:r>
            <a:r>
              <a:rPr lang="en-US" sz="2400" dirty="0" smtClean="0"/>
              <a:t>  </a:t>
            </a:r>
            <a:r>
              <a:rPr lang="en-US" sz="2400" dirty="0" err="1" smtClean="0"/>
              <a:t>hypercarbia</a:t>
            </a:r>
            <a:r>
              <a:rPr lang="en-US" sz="2400" dirty="0" smtClean="0"/>
              <a:t> &amp; </a:t>
            </a:r>
            <a:r>
              <a:rPr lang="en-US" sz="2400" dirty="0" err="1" smtClean="0"/>
              <a:t>acidemia</a:t>
            </a:r>
            <a:endParaRPr lang="en-US" sz="2400" dirty="0" smtClean="0"/>
          </a:p>
          <a:p>
            <a:r>
              <a:rPr lang="en-US" sz="2400" dirty="0" smtClean="0"/>
              <a:t>Cardiac Arrest</a:t>
            </a:r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CC"/>
                </a:solidFill>
              </a:rPr>
              <a:t>Laparoscopy--Indications</a:t>
            </a:r>
            <a:endParaRPr lang="en-IN" sz="36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pPr>
              <a:buClr>
                <a:srgbClr val="0000CC"/>
              </a:buClr>
            </a:pPr>
            <a:r>
              <a:rPr lang="en-US" sz="2800" dirty="0" smtClean="0"/>
              <a:t>Diagnostic Laparoscopy</a:t>
            </a:r>
          </a:p>
          <a:p>
            <a:pPr>
              <a:buClr>
                <a:srgbClr val="0000CC"/>
              </a:buClr>
            </a:pPr>
            <a:r>
              <a:rPr lang="en-US" sz="2800" dirty="0" smtClean="0"/>
              <a:t>Therapeutic or (Operative )Laparoscopy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Complication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04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u="sng" dirty="0" smtClean="0"/>
              <a:t>Extra peritoneal </a:t>
            </a:r>
            <a:r>
              <a:rPr lang="en-US" sz="2400" u="sng" dirty="0" err="1" smtClean="0"/>
              <a:t>Insufflation</a:t>
            </a:r>
            <a:endParaRPr lang="en-US" sz="2400" u="sng" dirty="0" smtClean="0"/>
          </a:p>
          <a:p>
            <a:r>
              <a:rPr lang="en-US" sz="2400" dirty="0" smtClean="0"/>
              <a:t>Emphysema</a:t>
            </a:r>
          </a:p>
          <a:p>
            <a:pPr>
              <a:buNone/>
            </a:pPr>
            <a:r>
              <a:rPr lang="en-US" sz="2400" u="sng" dirty="0" smtClean="0"/>
              <a:t>Electrosurgical complications :</a:t>
            </a:r>
          </a:p>
          <a:p>
            <a:r>
              <a:rPr lang="en-US" sz="2400" dirty="0" smtClean="0"/>
              <a:t>thermal visceral injury &amp;current diversions</a:t>
            </a:r>
          </a:p>
          <a:p>
            <a:pPr>
              <a:buNone/>
            </a:pPr>
            <a:r>
              <a:rPr lang="en-US" sz="2400" u="sng" dirty="0" smtClean="0"/>
              <a:t>Hemorrhagic complications –</a:t>
            </a:r>
          </a:p>
          <a:p>
            <a:r>
              <a:rPr lang="en-US" sz="2400" dirty="0" smtClean="0"/>
              <a:t>Great vessels : aorta, common iliac, </a:t>
            </a:r>
            <a:r>
              <a:rPr lang="en-US" sz="2400" dirty="0" err="1" smtClean="0"/>
              <a:t>int.&amp;ext</a:t>
            </a:r>
            <a:r>
              <a:rPr lang="en-US" sz="2400" dirty="0" smtClean="0"/>
              <a:t>. iliac vessels &amp; their branches</a:t>
            </a:r>
          </a:p>
          <a:p>
            <a:r>
              <a:rPr lang="en-US" sz="2400" dirty="0" smtClean="0"/>
              <a:t> Abdominal wall vessels : superficial circumflex iliac vessels, superficial inferior epigastric vessels(SIEV),   Deep inferior </a:t>
            </a:r>
            <a:r>
              <a:rPr lang="en-US" sz="2400" dirty="0" err="1" smtClean="0"/>
              <a:t>epigasrric</a:t>
            </a:r>
            <a:r>
              <a:rPr lang="en-US" sz="2400" dirty="0" smtClean="0"/>
              <a:t> iliac vessels;(DIE IV) ,deep circumflex iliac vessels (DCI V 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Complications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u="sng" dirty="0" smtClean="0"/>
              <a:t>Gastro Intestinal Injury: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 Stomach , Small Bowel, &amp; the Colon</a:t>
            </a:r>
          </a:p>
          <a:p>
            <a:pPr>
              <a:buNone/>
            </a:pPr>
            <a:r>
              <a:rPr lang="en-US" sz="2800" u="sng" dirty="0" smtClean="0"/>
              <a:t>Urologic Injury:</a:t>
            </a:r>
          </a:p>
          <a:p>
            <a:r>
              <a:rPr lang="en-US" sz="2800" dirty="0" smtClean="0"/>
              <a:t>Bladder</a:t>
            </a:r>
          </a:p>
          <a:p>
            <a:r>
              <a:rPr lang="en-US" sz="2800" dirty="0" err="1" smtClean="0"/>
              <a:t>Ureter</a:t>
            </a:r>
            <a:endParaRPr lang="en-US" sz="2800" dirty="0" smtClean="0"/>
          </a:p>
          <a:p>
            <a:pPr>
              <a:buNone/>
            </a:pPr>
            <a:r>
              <a:rPr lang="en-US" sz="2800" u="sng" dirty="0" smtClean="0"/>
              <a:t>Neurological Injuries:</a:t>
            </a:r>
          </a:p>
          <a:p>
            <a:r>
              <a:rPr lang="en-US" sz="2800" dirty="0" smtClean="0"/>
              <a:t>Due to poor positioning , pressure or surgical dissection</a:t>
            </a:r>
          </a:p>
          <a:p>
            <a:pPr>
              <a:buNone/>
            </a:pPr>
            <a:r>
              <a:rPr lang="en-US" sz="2800" u="sng" dirty="0" smtClean="0"/>
              <a:t>Infection</a:t>
            </a:r>
          </a:p>
          <a:p>
            <a:pPr>
              <a:buNone/>
            </a:pPr>
            <a:r>
              <a:rPr lang="en-US" sz="2800" u="sng" dirty="0" err="1" smtClean="0"/>
              <a:t>Incisional</a:t>
            </a:r>
            <a:r>
              <a:rPr lang="en-US" sz="2800" u="sng" dirty="0" smtClean="0"/>
              <a:t> hernia</a:t>
            </a:r>
          </a:p>
          <a:p>
            <a:pPr>
              <a:buNone/>
            </a:pPr>
            <a:r>
              <a:rPr lang="en-US" sz="2800" u="sng" dirty="0" smtClean="0"/>
              <a:t>Wound dehiscence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23945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IN" sz="4400" dirty="0" smtClean="0"/>
              <a:t>                  </a:t>
            </a:r>
            <a:r>
              <a:rPr lang="en-IN" sz="4400" dirty="0" smtClean="0">
                <a:solidFill>
                  <a:srgbClr val="0000CC"/>
                </a:solidFill>
              </a:rPr>
              <a:t>    </a:t>
            </a:r>
          </a:p>
          <a:p>
            <a:pPr>
              <a:buNone/>
            </a:pPr>
            <a:r>
              <a:rPr lang="en-IN" sz="4400" dirty="0" smtClean="0">
                <a:solidFill>
                  <a:srgbClr val="0000CC"/>
                </a:solidFill>
              </a:rPr>
              <a:t>                       Hysteroscopy </a:t>
            </a:r>
          </a:p>
          <a:p>
            <a:pPr>
              <a:buNone/>
            </a:pPr>
            <a:r>
              <a:rPr lang="en-IN" sz="4400" dirty="0" smtClean="0">
                <a:solidFill>
                  <a:srgbClr val="0000CC"/>
                </a:solidFill>
              </a:rPr>
              <a:t> </a:t>
            </a:r>
            <a:r>
              <a:rPr lang="en-IN" sz="4400" dirty="0" smtClean="0"/>
              <a:t>           </a:t>
            </a:r>
            <a:endParaRPr lang="en-IN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5429250" cy="1143000"/>
          </a:xfrm>
        </p:spPr>
        <p:txBody>
          <a:bodyPr/>
          <a:lstStyle/>
          <a:p>
            <a:r>
              <a:rPr lang="en-US" sz="3200" smtClean="0"/>
              <a:t>Causes of AUB</a:t>
            </a:r>
            <a:endParaRPr lang="en-IN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57188" y="1285875"/>
            <a:ext cx="5686425" cy="4525963"/>
          </a:xfrm>
        </p:spPr>
        <p:txBody>
          <a:bodyPr/>
          <a:lstStyle/>
          <a:p>
            <a:r>
              <a:rPr lang="en-US" sz="2400" dirty="0" smtClean="0"/>
              <a:t>Post pregnancy Metrorrhagia</a:t>
            </a:r>
          </a:p>
          <a:p>
            <a:r>
              <a:rPr lang="en-US" sz="2400" dirty="0" smtClean="0"/>
              <a:t>Endometrial hyperplasia</a:t>
            </a:r>
          </a:p>
          <a:p>
            <a:r>
              <a:rPr lang="en-US" sz="2400" dirty="0" smtClean="0"/>
              <a:t>Sub mucous Fibroid or fibroid at other site</a:t>
            </a:r>
          </a:p>
          <a:p>
            <a:r>
              <a:rPr lang="en-US" sz="2400" dirty="0" smtClean="0"/>
              <a:t>Endometrial Polyp</a:t>
            </a:r>
          </a:p>
          <a:p>
            <a:r>
              <a:rPr lang="en-US" sz="2400" dirty="0" smtClean="0"/>
              <a:t>Foreign body</a:t>
            </a:r>
          </a:p>
          <a:p>
            <a:r>
              <a:rPr lang="en-US" sz="2400" dirty="0" smtClean="0"/>
              <a:t>Lost IUCD</a:t>
            </a:r>
          </a:p>
          <a:p>
            <a:r>
              <a:rPr lang="en-US" sz="2400" dirty="0" smtClean="0"/>
              <a:t>Endometrial Atrophy</a:t>
            </a:r>
          </a:p>
          <a:p>
            <a:r>
              <a:rPr lang="en-US" sz="2400" dirty="0" smtClean="0"/>
              <a:t>Endometrial cancer</a:t>
            </a:r>
          </a:p>
          <a:p>
            <a:endParaRPr lang="en-IN" sz="2400" dirty="0" smtClean="0"/>
          </a:p>
        </p:txBody>
      </p:sp>
      <p:pic>
        <p:nvPicPr>
          <p:cNvPr id="3076" name="Picture 2" descr="C:\Users\Yashdeep\Desktop\2011-06-09 11-1.11\28-4.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8550" y="3441700"/>
            <a:ext cx="29654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 descr="C:\Users\Yashdeep\Desktop\2011-06-09 11-1.11\28-4.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2038" y="0"/>
            <a:ext cx="300196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Indication for Hysteroscopy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525962"/>
          </a:xfrm>
        </p:spPr>
        <p:txBody>
          <a:bodyPr rtlCol="0"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400" dirty="0" smtClean="0"/>
              <a:t>Unexplained abnormal uterine bleeding</a:t>
            </a:r>
          </a:p>
          <a:p>
            <a:pPr marL="914400" lvl="1" indent="-51435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Reproductive age group</a:t>
            </a:r>
          </a:p>
          <a:p>
            <a:pPr marL="914400" lvl="1" indent="-51435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Premenopausal</a:t>
            </a:r>
          </a:p>
          <a:p>
            <a:pPr marL="914400" lvl="1" indent="-51435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Postmenopausal</a:t>
            </a:r>
          </a:p>
          <a:p>
            <a:pPr marL="625475" lvl="1" indent="-62547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2.  Selected infertility cases</a:t>
            </a:r>
          </a:p>
          <a:p>
            <a:pPr marL="914400" lvl="1" indent="-51435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Abnormal hysterography or transvaginal ultrasonography</a:t>
            </a:r>
          </a:p>
          <a:p>
            <a:pPr marL="914400" lvl="1" indent="-51435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Unexplained infertility </a:t>
            </a:r>
          </a:p>
          <a:p>
            <a:pPr marL="914400" lvl="1" indent="-51435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err="1" smtClean="0"/>
              <a:t>Asherman’s</a:t>
            </a:r>
            <a:r>
              <a:rPr lang="en-US" sz="2400" dirty="0" smtClean="0"/>
              <a:t> syndrome</a:t>
            </a:r>
          </a:p>
          <a:p>
            <a:pPr marL="517525" lvl="1" indent="-514350" fontAlgn="auto">
              <a:spcAft>
                <a:spcPts val="0"/>
              </a:spcAft>
              <a:buFont typeface="Arial" pitchFamily="34" charset="0"/>
              <a:buAutoNum type="arabicPeriod" startAt="3"/>
              <a:defRPr/>
            </a:pPr>
            <a:r>
              <a:rPr lang="en-US" sz="2400" dirty="0" smtClean="0"/>
              <a:t>Recurrent spontaneous abortion</a:t>
            </a:r>
          </a:p>
          <a:p>
            <a:pPr marL="517525" lvl="1" indent="-514350" fontAlgn="auto">
              <a:spcAft>
                <a:spcPts val="0"/>
              </a:spcAft>
              <a:buFont typeface="Arial" pitchFamily="34" charset="0"/>
              <a:buAutoNum type="arabicPeriod" startAt="3"/>
              <a:defRPr/>
            </a:pPr>
            <a:r>
              <a:rPr lang="en-US" sz="2400" dirty="0" smtClean="0"/>
              <a:t>Congenital uterine abnormality a </a:t>
            </a:r>
            <a:r>
              <a:rPr lang="en-US" sz="2400" dirty="0" err="1" smtClean="0"/>
              <a:t>Bicornuate</a:t>
            </a:r>
            <a:r>
              <a:rPr lang="en-US" sz="2400" dirty="0" smtClean="0"/>
              <a:t> uterus, </a:t>
            </a:r>
            <a:r>
              <a:rPr lang="en-US" sz="2400" dirty="0" err="1" smtClean="0"/>
              <a:t>Subseptate</a:t>
            </a:r>
            <a:r>
              <a:rPr lang="en-US" sz="2400" dirty="0" smtClean="0"/>
              <a:t>, </a:t>
            </a:r>
            <a:r>
              <a:rPr lang="en-US" sz="2400" dirty="0" err="1" smtClean="0"/>
              <a:t>Septate</a:t>
            </a:r>
            <a:r>
              <a:rPr lang="en-US" sz="2400" dirty="0" smtClean="0"/>
              <a:t> uterus, uterus </a:t>
            </a:r>
            <a:r>
              <a:rPr lang="en-US" sz="2400" dirty="0" err="1" smtClean="0"/>
              <a:t>didelphous</a:t>
            </a:r>
            <a:endParaRPr lang="en-US" sz="2400" dirty="0" smtClean="0"/>
          </a:p>
          <a:p>
            <a:pPr marL="517525" lvl="1" indent="-514350" fontAlgn="auto">
              <a:spcAft>
                <a:spcPts val="0"/>
              </a:spcAft>
              <a:buFont typeface="Arial" pitchFamily="34" charset="0"/>
              <a:buAutoNum type="arabicPeriod" startAt="3"/>
              <a:defRPr/>
            </a:pPr>
            <a:endParaRPr lang="en-US" sz="2400" dirty="0" smtClean="0"/>
          </a:p>
          <a:p>
            <a:pPr marL="914400" lvl="1" indent="-51435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Operative procedures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Endometrial biopsy site specific</a:t>
            </a:r>
          </a:p>
          <a:p>
            <a:r>
              <a:rPr lang="en-US" sz="2800" dirty="0" smtClean="0"/>
              <a:t>Foreign body removal</a:t>
            </a:r>
          </a:p>
          <a:p>
            <a:r>
              <a:rPr lang="en-US" sz="2800" dirty="0" smtClean="0"/>
              <a:t>Dissection of septum</a:t>
            </a:r>
          </a:p>
          <a:p>
            <a:r>
              <a:rPr lang="en-US" sz="2800" dirty="0" smtClean="0"/>
              <a:t>Endometrial polyp removal</a:t>
            </a:r>
          </a:p>
          <a:p>
            <a:r>
              <a:rPr lang="en-US" sz="2800" dirty="0" smtClean="0"/>
              <a:t>Myomectomy of sub mucous fibroid</a:t>
            </a:r>
          </a:p>
          <a:p>
            <a:r>
              <a:rPr lang="en-US" sz="2800" dirty="0" smtClean="0"/>
              <a:t>Endometrial ablation</a:t>
            </a:r>
          </a:p>
          <a:p>
            <a:r>
              <a:rPr lang="en-US" sz="2800" dirty="0" smtClean="0"/>
              <a:t>Trans cervical tubal </a:t>
            </a:r>
            <a:r>
              <a:rPr lang="en-US" sz="2800" dirty="0" err="1" smtClean="0"/>
              <a:t>catheterisation</a:t>
            </a:r>
            <a:endParaRPr lang="en-US" sz="2800" dirty="0" smtClean="0"/>
          </a:p>
          <a:p>
            <a:r>
              <a:rPr lang="en-US" sz="2800" dirty="0" smtClean="0"/>
              <a:t>Sterilization</a:t>
            </a:r>
          </a:p>
          <a:p>
            <a:r>
              <a:rPr lang="en-US" sz="2800" dirty="0" smtClean="0"/>
              <a:t>Adhesiolysis in Uterine synechia</a:t>
            </a:r>
            <a:endParaRPr lang="en-IN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Contraindication </a:t>
            </a:r>
            <a:endParaRPr lang="en-IN" sz="360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525962"/>
          </a:xfrm>
        </p:spPr>
        <p:txBody>
          <a:bodyPr/>
          <a:lstStyle/>
          <a:p>
            <a:r>
              <a:rPr lang="en-US" sz="2400" smtClean="0"/>
              <a:t>Infection</a:t>
            </a:r>
          </a:p>
          <a:p>
            <a:r>
              <a:rPr lang="en-US" sz="2400" smtClean="0"/>
              <a:t>Pregnancy</a:t>
            </a:r>
          </a:p>
          <a:p>
            <a:r>
              <a:rPr lang="en-US" sz="2400" smtClean="0"/>
              <a:t>Malignancy</a:t>
            </a:r>
          </a:p>
          <a:p>
            <a:r>
              <a:rPr lang="en-US" sz="2400" smtClean="0"/>
              <a:t>Bleeding</a:t>
            </a:r>
          </a:p>
          <a:p>
            <a:r>
              <a:rPr lang="en-US" sz="2400" smtClean="0"/>
              <a:t>Cardiopumonary Disorder</a:t>
            </a:r>
          </a:p>
          <a:p>
            <a:r>
              <a:rPr lang="en-US" sz="2400" smtClean="0"/>
              <a:t>Cervical Stenosis</a:t>
            </a:r>
            <a:endParaRPr lang="en-IN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Intra operative Complications</a:t>
            </a:r>
            <a:endParaRPr lang="en-IN" sz="320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Trauma</a:t>
            </a:r>
          </a:p>
          <a:p>
            <a:r>
              <a:rPr lang="en-US" sz="2400" smtClean="0"/>
              <a:t>Hemorrhage</a:t>
            </a:r>
          </a:p>
          <a:p>
            <a:r>
              <a:rPr lang="en-US" sz="2400" smtClean="0"/>
              <a:t>Complications related to distension media</a:t>
            </a:r>
          </a:p>
          <a:p>
            <a:r>
              <a:rPr lang="en-US" sz="2400" smtClean="0"/>
              <a:t>Infection</a:t>
            </a:r>
          </a:p>
          <a:p>
            <a:r>
              <a:rPr lang="en-US" sz="2400" smtClean="0"/>
              <a:t>Thermal damage caused by the electric current</a:t>
            </a:r>
          </a:p>
          <a:p>
            <a:r>
              <a:rPr lang="en-US" sz="2400" smtClean="0"/>
              <a:t>Cervical or uterine perforation 1-9%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IN" sz="240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Equipment and Technique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165225"/>
            <a:ext cx="8229600" cy="452596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z="2400" smtClean="0"/>
              <a:t>Patient positioning and cervical exposure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400" smtClean="0"/>
              <a:t>Anesthesia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400" smtClean="0"/>
              <a:t>Cervical dilation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400" smtClean="0"/>
              <a:t>Uterine distention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400" smtClean="0"/>
              <a:t>Imaging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400" smtClean="0"/>
              <a:t>Intrauterine manipulation</a:t>
            </a:r>
          </a:p>
        </p:txBody>
      </p:sp>
      <p:pic>
        <p:nvPicPr>
          <p:cNvPr id="8196" name="Picture 3" descr="C:\Users\Yashdeep\Desktop\2011-06-09 11-1.11\20-2.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73225"/>
            <a:ext cx="45720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Compaq\Desktop\scan\2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850"/>
            <a:ext cx="9144000" cy="671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CC"/>
                </a:solidFill>
              </a:rPr>
              <a:t>Indication Diagnostic Laparoscopy</a:t>
            </a:r>
            <a:endParaRPr lang="en-IN" sz="36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pPr>
              <a:buClr>
                <a:srgbClr val="0000CC"/>
              </a:buClr>
            </a:pPr>
            <a:r>
              <a:rPr lang="en-US" sz="2400" dirty="0" smtClean="0"/>
              <a:t>To Visualize pelvic structure uterus , right and left adnexa , structures in right and left iliac </a:t>
            </a:r>
            <a:r>
              <a:rPr lang="en-US" sz="2400" dirty="0" err="1" smtClean="0"/>
              <a:t>fossa</a:t>
            </a:r>
            <a:r>
              <a:rPr lang="en-US" sz="2400" dirty="0" smtClean="0"/>
              <a:t> and pouch of Douglas,  </a:t>
            </a:r>
          </a:p>
          <a:p>
            <a:pPr>
              <a:buClr>
                <a:srgbClr val="0000CC"/>
              </a:buClr>
            </a:pPr>
            <a:r>
              <a:rPr lang="en-US" sz="2400" dirty="0" smtClean="0"/>
              <a:t>To know the tubal patency (chrome </a:t>
            </a:r>
            <a:r>
              <a:rPr lang="en-US" sz="2400" dirty="0" err="1" smtClean="0"/>
              <a:t>pertubation</a:t>
            </a:r>
            <a:r>
              <a:rPr lang="en-US" sz="2400" dirty="0" smtClean="0"/>
              <a:t>)</a:t>
            </a:r>
          </a:p>
          <a:p>
            <a:pPr>
              <a:buClr>
                <a:srgbClr val="0000CC"/>
              </a:buClr>
            </a:pPr>
            <a:r>
              <a:rPr lang="en-US" sz="2400" dirty="0" smtClean="0"/>
              <a:t>Ovarian </a:t>
            </a:r>
            <a:r>
              <a:rPr lang="en-US" sz="2400" dirty="0" err="1" smtClean="0"/>
              <a:t>biobsy</a:t>
            </a:r>
            <a:endParaRPr lang="en-US" sz="2400" dirty="0" smtClean="0"/>
          </a:p>
          <a:p>
            <a:pPr>
              <a:buClr>
                <a:srgbClr val="0000CC"/>
              </a:buClr>
            </a:pPr>
            <a:r>
              <a:rPr lang="en-US" sz="2400" dirty="0" smtClean="0"/>
              <a:t>Second look surgery</a:t>
            </a:r>
          </a:p>
          <a:p>
            <a:pPr>
              <a:buClr>
                <a:srgbClr val="0000CC"/>
              </a:buClr>
              <a:buNone/>
            </a:pPr>
            <a:endParaRPr lang="en-US" sz="2400" dirty="0" smtClean="0"/>
          </a:p>
          <a:p>
            <a:endParaRPr lang="en-IN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N" smtClean="0"/>
          </a:p>
        </p:txBody>
      </p:sp>
      <p:pic>
        <p:nvPicPr>
          <p:cNvPr id="10244" name="Picture 2" descr="C:\Users\Yashdeep\Desktop\scan imGES\16-2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75" y="801688"/>
            <a:ext cx="5810250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</p:txBody>
      </p:sp>
      <p:pic>
        <p:nvPicPr>
          <p:cNvPr id="11268" name="Picture 2" descr="C:\Users\Yashdeep\Desktop\scan imGES\17-2.2.jpg"/>
          <p:cNvPicPr>
            <a:picLocks noChangeAspect="1" noChangeArrowheads="1"/>
          </p:cNvPicPr>
          <p:nvPr/>
        </p:nvPicPr>
        <p:blipFill>
          <a:blip r:embed="rId3"/>
          <a:srcRect b="8883"/>
          <a:stretch>
            <a:fillRect/>
          </a:stretch>
        </p:blipFill>
        <p:spPr bwMode="auto">
          <a:xfrm>
            <a:off x="2428875" y="-47625"/>
            <a:ext cx="4214813" cy="633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291" name="Picture 2" descr="C:\Documents and Settings\Compaq\Desktop\scan\21-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Compaq\Desktop\scan\21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0775" y="1143000"/>
            <a:ext cx="69008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Distension media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Carbondioxide</a:t>
            </a:r>
            <a:endParaRPr lang="en-US" sz="2800" dirty="0" smtClean="0"/>
          </a:p>
          <a:p>
            <a:r>
              <a:rPr lang="en-US" sz="2800" dirty="0" err="1" smtClean="0"/>
              <a:t>Dextran</a:t>
            </a:r>
            <a:r>
              <a:rPr lang="en-US" sz="2800" dirty="0" smtClean="0"/>
              <a:t> 70</a:t>
            </a:r>
          </a:p>
          <a:p>
            <a:r>
              <a:rPr lang="en-US" sz="2800" dirty="0" smtClean="0"/>
              <a:t>Low viscosity fluids</a:t>
            </a:r>
          </a:p>
          <a:p>
            <a:pPr>
              <a:buNone/>
            </a:pPr>
            <a:r>
              <a:rPr lang="en-US" sz="2800" dirty="0" smtClean="0"/>
              <a:t>     1.5 %</a:t>
            </a:r>
            <a:r>
              <a:rPr lang="en-US" sz="2800" dirty="0" err="1" smtClean="0"/>
              <a:t>Glycine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 3 % </a:t>
            </a:r>
            <a:r>
              <a:rPr lang="en-US" sz="2800" dirty="0" err="1" smtClean="0"/>
              <a:t>Sorbitol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  5 % </a:t>
            </a:r>
            <a:r>
              <a:rPr lang="en-US" sz="2800" dirty="0" err="1" smtClean="0"/>
              <a:t>manitol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40" name="Picture 2" descr="C:\Documents and Settings\Compaq\Desktop\scan\21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075" y="1500188"/>
            <a:ext cx="7688263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smtClean="0"/>
          </a:p>
        </p:txBody>
      </p:sp>
      <p:pic>
        <p:nvPicPr>
          <p:cNvPr id="15364" name="Picture 2" descr="C:\Users\Yashdeep\Desktop\scan imGES\18-2.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0"/>
            <a:ext cx="657225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786313" y="285750"/>
            <a:ext cx="41148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Cervical Canal Papillary structure</a:t>
            </a:r>
            <a:endParaRPr lang="en-IN" b="1" dirty="0" smtClean="0"/>
          </a:p>
        </p:txBody>
      </p:sp>
      <p:pic>
        <p:nvPicPr>
          <p:cNvPr id="16387" name="Picture 2" descr="C:\Users\Yashdeep\Desktop\scan imGES\18-2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C:\Users\Yashdeep\Desktop\scan imGES\18-2.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558925"/>
            <a:ext cx="4572000" cy="5299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smtClean="0"/>
          </a:p>
        </p:txBody>
      </p:sp>
      <p:pic>
        <p:nvPicPr>
          <p:cNvPr id="18436" name="Picture 2" descr="C:\Users\Yashdeep\Desktop\scan imGES\18-2.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C:\Users\Yashdeep\Desktop\scan imGES\18-2.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25650"/>
            <a:ext cx="45878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smtClean="0"/>
          </a:p>
        </p:txBody>
      </p:sp>
      <p:pic>
        <p:nvPicPr>
          <p:cNvPr id="20484" name="Picture 2" descr="C:\Users\Yashdeep\Desktop\scan imGES\18-2.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57150"/>
            <a:ext cx="528637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CC"/>
                </a:solidFill>
              </a:rPr>
              <a:t>Advantages of Laparoscopy</a:t>
            </a:r>
            <a:endParaRPr lang="en-IN" sz="36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00CC"/>
              </a:buClr>
            </a:pPr>
            <a:r>
              <a:rPr lang="en-US" sz="2800" dirty="0" smtClean="0"/>
              <a:t>Shorter hospital stay</a:t>
            </a:r>
          </a:p>
          <a:p>
            <a:pPr>
              <a:buClr>
                <a:srgbClr val="0000CC"/>
              </a:buClr>
            </a:pPr>
            <a:r>
              <a:rPr lang="en-US" sz="2800" dirty="0" smtClean="0"/>
              <a:t>Less postoperative pain</a:t>
            </a:r>
          </a:p>
          <a:p>
            <a:pPr>
              <a:buClr>
                <a:srgbClr val="0000CC"/>
              </a:buClr>
            </a:pPr>
            <a:r>
              <a:rPr lang="en-US" sz="2800" dirty="0" smtClean="0"/>
              <a:t>Faster return to daily activity</a:t>
            </a:r>
          </a:p>
          <a:p>
            <a:pPr>
              <a:buClr>
                <a:srgbClr val="0000CC"/>
              </a:buClr>
            </a:pPr>
            <a:r>
              <a:rPr lang="en-US" sz="2800" dirty="0" smtClean="0"/>
              <a:t>Small incision</a:t>
            </a:r>
          </a:p>
          <a:p>
            <a:pPr>
              <a:buClr>
                <a:srgbClr val="0000CC"/>
              </a:buClr>
            </a:pPr>
            <a:r>
              <a:rPr lang="en-US" sz="2800" dirty="0" smtClean="0"/>
              <a:t>Less adhesions</a:t>
            </a:r>
          </a:p>
          <a:p>
            <a:pPr>
              <a:buClr>
                <a:srgbClr val="0000CC"/>
              </a:buClr>
            </a:pPr>
            <a:r>
              <a:rPr lang="en-US" sz="2800" dirty="0" smtClean="0"/>
              <a:t>Uterine Surgery</a:t>
            </a:r>
          </a:p>
          <a:p>
            <a:pPr lvl="1">
              <a:buClr>
                <a:srgbClr val="0000CC"/>
              </a:buClr>
              <a:buFont typeface="Courier New" pitchFamily="49" charset="0"/>
              <a:buChar char="o"/>
            </a:pPr>
            <a:r>
              <a:rPr lang="en-US" sz="2400" dirty="0" err="1" smtClean="0"/>
              <a:t>Myomectomy</a:t>
            </a:r>
            <a:endParaRPr lang="en-US" sz="2400" dirty="0" smtClean="0"/>
          </a:p>
          <a:p>
            <a:pPr lvl="1">
              <a:buClr>
                <a:srgbClr val="0000CC"/>
              </a:buClr>
              <a:buFont typeface="Courier New" pitchFamily="49" charset="0"/>
              <a:buChar char="o"/>
            </a:pPr>
            <a:r>
              <a:rPr lang="en-US" sz="2400" dirty="0" smtClean="0"/>
              <a:t>Hysterectomy</a:t>
            </a:r>
          </a:p>
          <a:p>
            <a:endParaRPr lang="en-US" sz="2400" dirty="0" smtClean="0"/>
          </a:p>
          <a:p>
            <a:endParaRPr lang="en-IN" sz="2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0" y="285750"/>
            <a:ext cx="4572000" cy="1143000"/>
          </a:xfrm>
        </p:spPr>
        <p:txBody>
          <a:bodyPr>
            <a:normAutofit fontScale="90000"/>
          </a:bodyPr>
          <a:lstStyle/>
          <a:p>
            <a:r>
              <a:rPr lang="en-US" sz="3600" b="1" smtClean="0"/>
              <a:t>Submucous Fibroid Pedunculated Myoma</a:t>
            </a:r>
            <a:endParaRPr lang="en-IN" sz="3600" b="1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smtClean="0"/>
          </a:p>
        </p:txBody>
      </p:sp>
      <p:pic>
        <p:nvPicPr>
          <p:cNvPr id="21508" name="Picture 2" descr="C:\Users\Yashdeep\Desktop\scan imGES\24-3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C:\Users\Yashdeep\Desktop\scan imGES\24-3.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01775"/>
            <a:ext cx="4572000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0" y="285750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sz="3600" b="1" smtClean="0"/>
              <a:t>Vascularisation of Submucous Fibroid</a:t>
            </a:r>
            <a:endParaRPr lang="en-IN" sz="3600" b="1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smtClean="0"/>
          </a:p>
        </p:txBody>
      </p:sp>
      <p:pic>
        <p:nvPicPr>
          <p:cNvPr id="22532" name="Picture 2" descr="C:\Users\Yashdeep\Desktop\scan imGES\24-3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 descr="C:\Users\Yashdeep\Desktop\scan imGES\24-3.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27188"/>
            <a:ext cx="4430713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endParaRPr lang="en-IN" b="1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smtClean="0"/>
          </a:p>
        </p:txBody>
      </p:sp>
      <p:pic>
        <p:nvPicPr>
          <p:cNvPr id="23556" name="Picture 2" descr="C:\Users\Yashdeep\Desktop\scan imGES\24-3.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C:\Users\Yashdeep\Desktop\scan imGES\25-3.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8975" y="1419225"/>
            <a:ext cx="464502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endParaRPr lang="en-IN" b="1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smtClean="0"/>
          </a:p>
        </p:txBody>
      </p:sp>
      <p:pic>
        <p:nvPicPr>
          <p:cNvPr id="24580" name="Picture 2" descr="C:\Users\Yashdeep\Desktop\scan imGES\25-3.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 descr="C:\Users\Yashdeep\Desktop\scan imGES\25-3.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31950"/>
            <a:ext cx="457200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Endometrial Ablation</a:t>
            </a:r>
            <a:endParaRPr lang="en-IN" sz="360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16522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u="sng" smtClean="0"/>
              <a:t>I</a:t>
            </a:r>
            <a:r>
              <a:rPr lang="en-US" sz="2800" u="sng" smtClean="0"/>
              <a:t>ntroduction :</a:t>
            </a:r>
            <a:r>
              <a:rPr lang="en-US" sz="2800" smtClean="0"/>
              <a:t>  </a:t>
            </a:r>
          </a:p>
          <a:p>
            <a:r>
              <a:rPr lang="en-US" sz="2800" smtClean="0"/>
              <a:t>Introduced in1980, for destroying the endometrium in women with abnormal uterine bleeding with the aim of reducing or totally eliminating the bleeding</a:t>
            </a:r>
          </a:p>
          <a:p>
            <a:r>
              <a:rPr lang="en-US" sz="2800" smtClean="0"/>
              <a:t>Abnormal uterine bleeding is common gynecological problem</a:t>
            </a:r>
          </a:p>
          <a:p>
            <a:r>
              <a:rPr lang="en-US" sz="2800" smtClean="0"/>
              <a:t>Medical treatment often has transitory effect </a:t>
            </a:r>
          </a:p>
          <a:p>
            <a:pPr>
              <a:buFont typeface="Arial" charset="0"/>
              <a:buNone/>
            </a:pPr>
            <a:endParaRPr lang="en-US" sz="2800" u="sng" smtClean="0"/>
          </a:p>
          <a:p>
            <a:endParaRPr lang="en-I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Indication</a:t>
            </a:r>
            <a:endParaRPr lang="en-IN" sz="320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Abnormal uterine bleeding not responding to medical management, &amp; the case is neither premalignant or malignant</a:t>
            </a:r>
          </a:p>
          <a:p>
            <a:r>
              <a:rPr lang="en-US" sz="2400" smtClean="0"/>
              <a:t>Recurrent endometrial hyperplasia without Atypia</a:t>
            </a:r>
          </a:p>
          <a:p>
            <a:r>
              <a:rPr lang="en-US" sz="2400" smtClean="0"/>
              <a:t>Although in selected cases of above category can be done</a:t>
            </a:r>
          </a:p>
          <a:p>
            <a:r>
              <a:rPr lang="en-US" sz="2400" smtClean="0"/>
              <a:t>It can be done under local anaesthesia</a:t>
            </a:r>
            <a:endParaRPr lang="en-IN" sz="2400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en-US" sz="3200" b="1" smtClean="0"/>
              <a:t>Preoperative Preparation</a:t>
            </a:r>
            <a:endParaRPr lang="en-IN" sz="3200" b="1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14313" y="1165225"/>
            <a:ext cx="4357687" cy="4525963"/>
          </a:xfrm>
        </p:spPr>
        <p:txBody>
          <a:bodyPr/>
          <a:lstStyle/>
          <a:p>
            <a:r>
              <a:rPr lang="en-US" sz="2400" smtClean="0"/>
              <a:t>To ensure complete ablation of the mucosa a homogeneous &amp;thin endmt. must be achieved by GnRH analogs or danazol for 2-3 months</a:t>
            </a:r>
          </a:p>
          <a:p>
            <a:r>
              <a:rPr lang="en-US" sz="2400" smtClean="0"/>
              <a:t>Aspiration of the endmt or curettage</a:t>
            </a:r>
          </a:p>
          <a:p>
            <a:r>
              <a:rPr lang="en-US" sz="2400" smtClean="0"/>
              <a:t>Prophylactic  antibiotic  tt </a:t>
            </a:r>
            <a:endParaRPr lang="en-IN" sz="2400" smtClean="0"/>
          </a:p>
        </p:txBody>
      </p:sp>
      <p:pic>
        <p:nvPicPr>
          <p:cNvPr id="27652" name="Picture 2" descr="C:\Users\Yashdeep\Desktop\scan imGES\42-7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1500188"/>
            <a:ext cx="4714875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endParaRPr lang="en-IN" b="1" smtClean="0"/>
          </a:p>
        </p:txBody>
      </p:sp>
      <p:pic>
        <p:nvPicPr>
          <p:cNvPr id="28675" name="Picture 2" descr="C:\Users\Yashdeep\Desktop\scan imGES\43-7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 descr="C:\Users\Yashdeep\Desktop\scan imGES\43-7.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2544763"/>
            <a:ext cx="4572000" cy="4313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14313" y="0"/>
            <a:ext cx="5715000" cy="785813"/>
          </a:xfrm>
        </p:spPr>
        <p:txBody>
          <a:bodyPr/>
          <a:lstStyle/>
          <a:p>
            <a:r>
              <a:rPr lang="en-US" sz="3200" b="1" smtClean="0"/>
              <a:t>Technique</a:t>
            </a:r>
            <a:endParaRPr lang="en-IN" b="1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28625" y="928688"/>
            <a:ext cx="4786313" cy="4525962"/>
          </a:xfrm>
        </p:spPr>
        <p:txBody>
          <a:bodyPr/>
          <a:lstStyle/>
          <a:p>
            <a:r>
              <a:rPr lang="en-US" sz="2800" smtClean="0"/>
              <a:t>Chemical &amp; Radioactive substances abandoned dt poor results</a:t>
            </a:r>
          </a:p>
          <a:p>
            <a:r>
              <a:rPr lang="en-US" sz="2800" smtClean="0"/>
              <a:t>Cryo surgery proposed but didn’t work</a:t>
            </a:r>
          </a:p>
          <a:p>
            <a:r>
              <a:rPr lang="en-US" sz="2800" smtClean="0"/>
              <a:t>High frequency radio waves</a:t>
            </a:r>
          </a:p>
          <a:p>
            <a:r>
              <a:rPr lang="en-US" sz="2800" smtClean="0"/>
              <a:t>Resectoscope</a:t>
            </a:r>
          </a:p>
          <a:p>
            <a:pPr>
              <a:buFont typeface="Arial" charset="0"/>
              <a:buNone/>
            </a:pPr>
            <a:r>
              <a:rPr lang="en-US" sz="2800" smtClean="0"/>
              <a:t> </a:t>
            </a:r>
          </a:p>
          <a:p>
            <a:endParaRPr lang="en-IN" sz="2800" smtClean="0"/>
          </a:p>
        </p:txBody>
      </p:sp>
      <p:pic>
        <p:nvPicPr>
          <p:cNvPr id="29700" name="Picture 2" descr="C:\Users\Yashdeep\Desktop\2011-06-09 11-1.11\11-1.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982663"/>
            <a:ext cx="4000500" cy="587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Resectoscope</a:t>
            </a:r>
            <a:endParaRPr lang="en-IN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	</a:t>
            </a:r>
            <a:r>
              <a:rPr lang="en-US" sz="3000" u="sng" dirty="0" smtClean="0"/>
              <a:t>Instrument: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Telescope &amp; continuous flow sheath system allowing for simultaneous in &amp; out flow of the distension liquid used in the cavity to distend the </a:t>
            </a:r>
            <a:r>
              <a:rPr lang="en-US" sz="2400" dirty="0" err="1" smtClean="0"/>
              <a:t>ut</a:t>
            </a:r>
            <a:r>
              <a:rPr lang="en-US" sz="2400" dirty="0" smtClean="0"/>
              <a:t>. Cavity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/>
              <a:t>Sorbitol</a:t>
            </a:r>
            <a:r>
              <a:rPr lang="en-US" sz="2400" dirty="0" smtClean="0"/>
              <a:t> / </a:t>
            </a:r>
            <a:r>
              <a:rPr lang="en-US" sz="2400" dirty="0" err="1" smtClean="0"/>
              <a:t>mannitol</a:t>
            </a:r>
            <a:r>
              <a:rPr lang="en-US" sz="2400" dirty="0" smtClean="0"/>
              <a:t>/</a:t>
            </a:r>
            <a:r>
              <a:rPr lang="en-US" sz="2400" dirty="0" err="1" smtClean="0"/>
              <a:t>glycine</a:t>
            </a:r>
            <a:r>
              <a:rPr lang="en-US" sz="2400" dirty="0" smtClean="0"/>
              <a:t> solution as continuous flow irrigation pump to have clear field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Resection &amp; Coagulation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Endometrial slices of 3-5 mm thickness is </a:t>
            </a:r>
            <a:r>
              <a:rPr lang="en-US" sz="2400" dirty="0" err="1" smtClean="0"/>
              <a:t>resected</a:t>
            </a:r>
            <a:endParaRPr lang="en-US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50-100W </a:t>
            </a:r>
            <a:r>
              <a:rPr lang="en-US" sz="2400" dirty="0" err="1" smtClean="0"/>
              <a:t>unipolar</a:t>
            </a:r>
            <a:r>
              <a:rPr lang="en-US" sz="2400" dirty="0" smtClean="0"/>
              <a:t> electrosurgical generator can be connected to Resectoscope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The terminal portion has U shaped loop for endoscopy-guided resection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CC"/>
                </a:solidFill>
              </a:rPr>
              <a:t>Therapeutic Indication</a:t>
            </a:r>
            <a:endParaRPr lang="en-IN" sz="36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00CC"/>
              </a:buClr>
            </a:pPr>
            <a:r>
              <a:rPr lang="en-US" sz="2400" dirty="0" smtClean="0"/>
              <a:t>Tubal surgery: </a:t>
            </a:r>
          </a:p>
          <a:p>
            <a:pPr marL="457200" indent="-457200">
              <a:buClr>
                <a:srgbClr val="0000CC"/>
              </a:buClr>
              <a:buFont typeface="+mj-lt"/>
              <a:buAutoNum type="alphaLcParenR"/>
            </a:pPr>
            <a:r>
              <a:rPr lang="en-US" sz="2400" dirty="0" smtClean="0"/>
              <a:t>Tubal ligation</a:t>
            </a:r>
          </a:p>
          <a:p>
            <a:pPr marL="457200" indent="-457200">
              <a:buClr>
                <a:srgbClr val="0000CC"/>
              </a:buClr>
              <a:buFont typeface="+mj-lt"/>
              <a:buAutoNum type="alphaLcParenR"/>
            </a:pPr>
            <a:r>
              <a:rPr lang="en-US" sz="2400" dirty="0" smtClean="0"/>
              <a:t>Salpingectomy in case of Ectopic Pregnancy</a:t>
            </a:r>
          </a:p>
          <a:p>
            <a:pPr marL="457200" indent="-457200">
              <a:buClr>
                <a:srgbClr val="0000CC"/>
              </a:buClr>
              <a:buFont typeface="+mj-lt"/>
              <a:buAutoNum type="alphaLcParenR"/>
            </a:pPr>
            <a:r>
              <a:rPr lang="en-US" sz="2400" dirty="0" err="1" smtClean="0"/>
              <a:t>Salpingostomy</a:t>
            </a:r>
            <a:r>
              <a:rPr lang="en-US" sz="2400" dirty="0" smtClean="0"/>
              <a:t>  in </a:t>
            </a:r>
            <a:r>
              <a:rPr lang="en-US" sz="2400" dirty="0" err="1" smtClean="0"/>
              <a:t>Fimbrial</a:t>
            </a:r>
            <a:r>
              <a:rPr lang="en-US" sz="2400" dirty="0" smtClean="0"/>
              <a:t> block</a:t>
            </a:r>
          </a:p>
          <a:p>
            <a:pPr marL="514350" indent="-514350">
              <a:buClr>
                <a:srgbClr val="0000CC"/>
              </a:buClr>
            </a:pPr>
            <a:r>
              <a:rPr lang="en-US" sz="2400" dirty="0" smtClean="0"/>
              <a:t>Ovarian Surgery:</a:t>
            </a:r>
          </a:p>
          <a:p>
            <a:pPr marL="514350" indent="-514350">
              <a:buClr>
                <a:srgbClr val="0000CC"/>
              </a:buClr>
              <a:buFont typeface="+mj-lt"/>
              <a:buAutoNum type="romanLcPeriod"/>
            </a:pPr>
            <a:r>
              <a:rPr lang="en-US" sz="2400" dirty="0" err="1" smtClean="0"/>
              <a:t>Oopherectomy</a:t>
            </a:r>
            <a:endParaRPr lang="en-US" sz="2400" dirty="0" smtClean="0"/>
          </a:p>
          <a:p>
            <a:pPr marL="514350" indent="-514350">
              <a:buClr>
                <a:srgbClr val="0000CC"/>
              </a:buClr>
              <a:buFont typeface="+mj-lt"/>
              <a:buAutoNum type="romanLcPeriod"/>
            </a:pPr>
            <a:r>
              <a:rPr lang="en-US" sz="2400" dirty="0" err="1" smtClean="0"/>
              <a:t>Cystectomy</a:t>
            </a:r>
            <a:endParaRPr lang="en-US" sz="2400" dirty="0" smtClean="0"/>
          </a:p>
          <a:p>
            <a:pPr marL="514350" indent="-514350">
              <a:buClr>
                <a:srgbClr val="0000CC"/>
              </a:buClr>
              <a:buFont typeface="+mj-lt"/>
              <a:buAutoNum type="romanLcPeriod"/>
            </a:pPr>
            <a:r>
              <a:rPr lang="en-US" sz="2400" dirty="0" smtClean="0"/>
              <a:t>Ovarian drilling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</a:t>
            </a:r>
            <a:endParaRPr lang="en-IN" sz="24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785812"/>
          </a:xfrm>
        </p:spPr>
        <p:txBody>
          <a:bodyPr/>
          <a:lstStyle/>
          <a:p>
            <a:r>
              <a:rPr lang="en-US" sz="3600" smtClean="0"/>
              <a:t>Endometrial ablation  Technique</a:t>
            </a:r>
            <a:endParaRPr lang="en-IN" sz="3600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643562"/>
          </a:xfrm>
        </p:spPr>
        <p:txBody>
          <a:bodyPr/>
          <a:lstStyle/>
          <a:p>
            <a:pPr algn="just">
              <a:lnSpc>
                <a:spcPct val="160000"/>
              </a:lnSpc>
              <a:spcBef>
                <a:spcPct val="0"/>
              </a:spcBef>
            </a:pPr>
            <a:r>
              <a:rPr lang="en-US" sz="2000" smtClean="0"/>
              <a:t>Entire endometrium must be ablated; small islands of remaining endometrium may otherwise give rise to widespread recolonization of this epithelium</a:t>
            </a:r>
          </a:p>
          <a:p>
            <a:pPr algn="just">
              <a:lnSpc>
                <a:spcPct val="160000"/>
              </a:lnSpc>
              <a:spcBef>
                <a:spcPct val="0"/>
              </a:spcBef>
            </a:pPr>
            <a:r>
              <a:rPr lang="en-US" sz="2000" smtClean="0"/>
              <a:t>The entire endometrial thickness must be ablated but should not be deep enough to myometrium</a:t>
            </a:r>
          </a:p>
          <a:p>
            <a:pPr algn="just">
              <a:lnSpc>
                <a:spcPct val="160000"/>
              </a:lnSpc>
              <a:spcBef>
                <a:spcPct val="0"/>
              </a:spcBef>
            </a:pPr>
            <a:r>
              <a:rPr lang="en-US" sz="2000" smtClean="0"/>
              <a:t>Normally the epithelium in the isthmus region is spared in order to prevent a total Asherman’s syndrome</a:t>
            </a:r>
          </a:p>
          <a:p>
            <a:pPr algn="just">
              <a:lnSpc>
                <a:spcPct val="160000"/>
              </a:lnSpc>
              <a:spcBef>
                <a:spcPct val="0"/>
              </a:spcBef>
            </a:pPr>
            <a:r>
              <a:rPr lang="en-US" sz="2000" smtClean="0"/>
              <a:t>It would be ideal to maintain the possibility of inspect the uterine cavity for the follow up</a:t>
            </a:r>
          </a:p>
          <a:p>
            <a:pPr algn="just">
              <a:lnSpc>
                <a:spcPct val="160000"/>
              </a:lnSpc>
              <a:spcBef>
                <a:spcPct val="0"/>
              </a:spcBef>
            </a:pPr>
            <a:r>
              <a:rPr lang="en-US" sz="2000" smtClean="0"/>
              <a:t>Hysteroscopic guided techniques are preferable over blind methods bcz &gt; effective, can detect other intra uterine pathology  </a:t>
            </a:r>
          </a:p>
          <a:p>
            <a:pPr algn="just">
              <a:lnSpc>
                <a:spcPct val="160000"/>
              </a:lnSpc>
              <a:spcBef>
                <a:spcPct val="0"/>
              </a:spcBef>
            </a:pPr>
            <a:endParaRPr lang="en-IN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Technique</a:t>
            </a:r>
            <a:endParaRPr lang="en-IN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5225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Roller Bar Coagulation: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Variation of previous method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Terminal loop is replaced by roller bar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The roller bar electrode consist of a metal ball or bar connected to </a:t>
            </a:r>
            <a:r>
              <a:rPr lang="en-US" sz="2400" dirty="0" err="1" smtClean="0"/>
              <a:t>unipolar</a:t>
            </a:r>
            <a:r>
              <a:rPr lang="en-US" sz="2400" dirty="0" smtClean="0"/>
              <a:t>  electro surgical generator &amp; is used for systemic coagulation of the entire </a:t>
            </a:r>
            <a:r>
              <a:rPr lang="en-US" sz="2400" dirty="0" err="1" smtClean="0"/>
              <a:t>endometrium</a:t>
            </a:r>
            <a:endParaRPr lang="en-US" sz="24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Advantage: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Technically this method is easier as there is no risk of penetrating too deep into the </a:t>
            </a:r>
            <a:r>
              <a:rPr lang="en-US" sz="2400" dirty="0" err="1" smtClean="0"/>
              <a:t>myometrium</a:t>
            </a:r>
            <a:endParaRPr lang="en-US" sz="24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Disadvantage :  </a:t>
            </a:r>
            <a:r>
              <a:rPr lang="en-US" sz="2400" dirty="0" err="1" smtClean="0"/>
              <a:t>endmt</a:t>
            </a:r>
            <a:r>
              <a:rPr lang="en-US" sz="2400" dirty="0" smtClean="0"/>
              <a:t> . Can not be collected for H/P exam.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Ideally It can be used along with U loop specially to assess the corners of tubes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24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u="sng" smtClean="0"/>
              <a:t>Neodymium Technique YAG Laser Coagulation:</a:t>
            </a:r>
          </a:p>
          <a:p>
            <a:r>
              <a:rPr lang="en-US" sz="2400" smtClean="0"/>
              <a:t>Similar to electrosurgical coagulation but performed with Laser</a:t>
            </a:r>
          </a:p>
          <a:p>
            <a:pPr>
              <a:buFont typeface="Arial" charset="0"/>
              <a:buNone/>
            </a:pPr>
            <a:r>
              <a:rPr lang="en-US" sz="2800" u="sng" smtClean="0"/>
              <a:t>Thermal Ablation Technique:</a:t>
            </a:r>
          </a:p>
          <a:p>
            <a:pPr>
              <a:buFont typeface="Arial" charset="0"/>
              <a:buNone/>
            </a:pPr>
            <a:r>
              <a:rPr lang="en-US" sz="2800" smtClean="0"/>
              <a:t>Balloon Thermal Ablation</a:t>
            </a:r>
            <a:endParaRPr lang="en-IN" sz="2800" smtClean="0"/>
          </a:p>
        </p:txBody>
      </p:sp>
      <p:pic>
        <p:nvPicPr>
          <p:cNvPr id="33796" name="Picture 2" descr="C:\Users\Yashdeep\Desktop\scan imGES\45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73113"/>
            <a:ext cx="4572000" cy="608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4820" name="Picture 2" descr="C:\Documents and Settings\Compaq\Desktop\scan\21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5781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2" descr="C:\Users\Yashdeep\Desktop\2011-06-09 11-1.11\12-1.15.jpg"/>
          <p:cNvPicPr>
            <a:picLocks noChangeAspect="1" noChangeArrowheads="1"/>
          </p:cNvPicPr>
          <p:nvPr/>
        </p:nvPicPr>
        <p:blipFill>
          <a:blip r:embed="rId3"/>
          <a:srcRect l="1691" t="1399"/>
          <a:stretch>
            <a:fillRect/>
          </a:stretch>
        </p:blipFill>
        <p:spPr bwMode="auto">
          <a:xfrm>
            <a:off x="5357813" y="1285875"/>
            <a:ext cx="3786187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smtClean="0"/>
          </a:p>
        </p:txBody>
      </p:sp>
      <p:pic>
        <p:nvPicPr>
          <p:cNvPr id="35844" name="Picture 2" descr="C:\Users\Yashdeep\Desktop\scan imGES\41-6.16&amp;6.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61913"/>
            <a:ext cx="4572000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endParaRPr lang="en-IN" b="1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smtClean="0"/>
          </a:p>
        </p:txBody>
      </p:sp>
      <p:pic>
        <p:nvPicPr>
          <p:cNvPr id="36868" name="Picture 2" descr="C:\Users\Yashdeep\Desktop\scan imGES\44-7.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2" descr="C:\Users\Yashdeep\Desktop\scan imGES\44-7.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47825"/>
            <a:ext cx="428625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endParaRPr lang="en-IN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smtClean="0"/>
          </a:p>
        </p:txBody>
      </p:sp>
      <p:pic>
        <p:nvPicPr>
          <p:cNvPr id="37892" name="Picture 2" descr="C:\Users\Yashdeep\Desktop\scan imGES\44-7.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71938" cy="533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2" descr="C:\Users\Yashdeep\Desktop\scan imGES\44-7.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5875"/>
            <a:ext cx="45720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endParaRPr lang="en-IN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smtClean="0"/>
          </a:p>
        </p:txBody>
      </p:sp>
      <p:pic>
        <p:nvPicPr>
          <p:cNvPr id="38916" name="Picture 2" descr="C:\Users\Yashdeep\Desktop\scan imGES\44-7.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57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2" descr="C:\Users\Yashdeep\Desktop\scan imGES\44-7.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2700"/>
            <a:ext cx="4572000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endParaRPr lang="en-IN" smtClean="0"/>
          </a:p>
        </p:txBody>
      </p:sp>
      <p:pic>
        <p:nvPicPr>
          <p:cNvPr id="39939" name="Picture 2" descr="C:\Users\Yashdeep\Desktop\scan imGES\44-7.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2" descr="C:\Users\Yashdeep\Desktop\scan imGES\44-7.1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0"/>
            <a:ext cx="4565650" cy="6653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0" y="357188"/>
            <a:ext cx="4114800" cy="1143000"/>
          </a:xfrm>
        </p:spPr>
        <p:txBody>
          <a:bodyPr/>
          <a:lstStyle/>
          <a:p>
            <a:endParaRPr lang="en-IN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smtClean="0"/>
          </a:p>
        </p:txBody>
      </p:sp>
      <p:pic>
        <p:nvPicPr>
          <p:cNvPr id="40964" name="Picture 2" descr="C:\Users\Yashdeep\Desktop\scan imGES\44-7.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578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2" descr="C:\Users\Yashdeep\Desktop\scan imGES\43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17650"/>
            <a:ext cx="457200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CC"/>
                </a:solidFill>
              </a:rPr>
              <a:t>Therapeutic procedures</a:t>
            </a:r>
            <a:endParaRPr lang="en-IN" sz="36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0000CC"/>
              </a:buClr>
            </a:pPr>
            <a:r>
              <a:rPr lang="en-US" sz="2400" dirty="0" smtClean="0"/>
              <a:t>Infertility procedures:</a:t>
            </a:r>
          </a:p>
          <a:p>
            <a:pPr marL="457200" indent="-457200">
              <a:buClr>
                <a:srgbClr val="0000CC"/>
              </a:buClr>
              <a:buFont typeface="Courier New" pitchFamily="49" charset="0"/>
              <a:buChar char="o"/>
            </a:pPr>
            <a:r>
              <a:rPr lang="en-US" sz="2400" dirty="0" err="1" smtClean="0"/>
              <a:t>Fimbrioplasty</a:t>
            </a:r>
            <a:endParaRPr lang="en-US" sz="2400" dirty="0" smtClean="0"/>
          </a:p>
          <a:p>
            <a:pPr marL="457200" indent="-457200">
              <a:buClr>
                <a:srgbClr val="0000CC"/>
              </a:buClr>
              <a:buFont typeface="Courier New" pitchFamily="49" charset="0"/>
              <a:buChar char="o"/>
            </a:pPr>
            <a:r>
              <a:rPr lang="en-US" sz="2400" dirty="0" err="1" smtClean="0"/>
              <a:t>Salpingostomy</a:t>
            </a:r>
            <a:endParaRPr lang="en-US" sz="2400" dirty="0" smtClean="0"/>
          </a:p>
          <a:p>
            <a:pPr marL="457200" indent="-457200">
              <a:buClr>
                <a:srgbClr val="0000CC"/>
              </a:buClr>
              <a:buFont typeface="Courier New" pitchFamily="49" charset="0"/>
              <a:buChar char="o"/>
            </a:pPr>
            <a:r>
              <a:rPr lang="en-US" sz="2400" dirty="0" smtClean="0"/>
              <a:t>Adhesiolysis</a:t>
            </a:r>
          </a:p>
          <a:p>
            <a:pPr>
              <a:buClr>
                <a:srgbClr val="0000CC"/>
              </a:buClr>
            </a:pPr>
            <a:r>
              <a:rPr lang="en-US" sz="2400" dirty="0" smtClean="0"/>
              <a:t>Endometriosis</a:t>
            </a:r>
          </a:p>
          <a:p>
            <a:pPr>
              <a:buNone/>
            </a:pPr>
            <a:r>
              <a:rPr lang="en-US" sz="2400" dirty="0" smtClean="0"/>
              <a:t>Endometrioma </a:t>
            </a:r>
            <a:r>
              <a:rPr lang="en-US" sz="2400" dirty="0" err="1" smtClean="0"/>
              <a:t>cystectomy</a:t>
            </a:r>
            <a:r>
              <a:rPr lang="en-US" sz="2400" dirty="0" smtClean="0"/>
              <a:t> plus </a:t>
            </a:r>
            <a:r>
              <a:rPr lang="en-US" sz="2400" dirty="0" err="1" smtClean="0"/>
              <a:t>adhesiolysis</a:t>
            </a:r>
            <a:r>
              <a:rPr lang="en-US" sz="2400" dirty="0" smtClean="0"/>
              <a:t> </a:t>
            </a:r>
          </a:p>
          <a:p>
            <a:pPr>
              <a:buClr>
                <a:srgbClr val="0000CC"/>
              </a:buClr>
            </a:pPr>
            <a:r>
              <a:rPr lang="en-US" sz="2400" dirty="0" smtClean="0"/>
              <a:t>Pelvic Floor repair</a:t>
            </a:r>
          </a:p>
          <a:p>
            <a:pPr>
              <a:buClr>
                <a:srgbClr val="0000CC"/>
              </a:buClr>
            </a:pPr>
            <a:r>
              <a:rPr lang="en-US" sz="2400" dirty="0" err="1" smtClean="0"/>
              <a:t>Culdoplasty</a:t>
            </a:r>
            <a:endParaRPr lang="en-US" sz="2400" dirty="0" smtClean="0"/>
          </a:p>
          <a:p>
            <a:pPr>
              <a:buClr>
                <a:srgbClr val="0000CC"/>
              </a:buClr>
            </a:pPr>
            <a:r>
              <a:rPr lang="en-US" sz="2400" dirty="0" err="1" smtClean="0"/>
              <a:t>Enterocele</a:t>
            </a:r>
            <a:r>
              <a:rPr lang="en-US" sz="2400" dirty="0" smtClean="0"/>
              <a:t> repair </a:t>
            </a:r>
          </a:p>
          <a:p>
            <a:pPr>
              <a:buClr>
                <a:srgbClr val="0000CC"/>
              </a:buClr>
            </a:pPr>
            <a:r>
              <a:rPr lang="en-US" sz="2400" dirty="0" smtClean="0"/>
              <a:t>Vault suspension</a:t>
            </a:r>
          </a:p>
          <a:p>
            <a:pPr>
              <a:buClr>
                <a:srgbClr val="0000CC"/>
              </a:buClr>
            </a:pPr>
            <a:r>
              <a:rPr lang="en-US" sz="2400" dirty="0" err="1" smtClean="0"/>
              <a:t>Paravaginal</a:t>
            </a:r>
            <a:r>
              <a:rPr lang="en-US" sz="2400" dirty="0" smtClean="0"/>
              <a:t> repair etc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IN" sz="24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5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u="sng" dirty="0" smtClean="0"/>
              <a:t>Endometrial Ablation </a:t>
            </a:r>
            <a:endParaRPr lang="en-IN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285875"/>
            <a:ext cx="4500562" cy="928688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u="sng" dirty="0" smtClean="0"/>
              <a:t>Results: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/>
              <a:t>Symptoms Remission: 90- 95%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N" sz="2400" dirty="0"/>
          </a:p>
        </p:txBody>
      </p:sp>
      <p:pic>
        <p:nvPicPr>
          <p:cNvPr id="41988" name="Picture 2" descr="C:\Users\Yashdeep\Desktop\2011-06-09 11-1.11\30-4.10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433638"/>
            <a:ext cx="4143375" cy="442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3" descr="C:\Users\Yashdeep\Desktop\2011-06-09 11-1.11\28-4.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0" y="0"/>
            <a:ext cx="431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6072188" y="5214938"/>
            <a:ext cx="3014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latin typeface="Calibri" pitchFamily="34" charset="0"/>
              </a:rPr>
              <a:t>90-95% SUCCESS RATE</a:t>
            </a:r>
            <a:endParaRPr lang="en-IN" sz="2400" b="1" u="sng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Causes of Failure</a:t>
            </a:r>
            <a:endParaRPr lang="en-IN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5225"/>
            <a:ext cx="8229600" cy="4525963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Most common  presence of </a:t>
            </a:r>
            <a:r>
              <a:rPr lang="en-US" sz="2400" dirty="0" err="1" smtClean="0"/>
              <a:t>Adenomyosis</a:t>
            </a:r>
            <a:r>
              <a:rPr lang="en-US" sz="2400" dirty="0" smtClean="0"/>
              <a:t>  89%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Uterine dimensions  : </a:t>
            </a:r>
            <a:r>
              <a:rPr lang="en-US" sz="2400" dirty="0" err="1" smtClean="0"/>
              <a:t>hysterometry</a:t>
            </a:r>
            <a:r>
              <a:rPr lang="en-US" sz="2400" dirty="0" smtClean="0"/>
              <a:t>  &gt;12cm  increases the failure rate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Curettage  immediately prior to surgery worsens the results of ablation itself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The surgeon ‘s skill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The correct pharmacological preparation with analogs or with </a:t>
            </a:r>
            <a:r>
              <a:rPr lang="en-US" sz="2400" dirty="0" err="1" smtClean="0"/>
              <a:t>danozol</a:t>
            </a:r>
            <a:r>
              <a:rPr lang="en-US" sz="2400" dirty="0" smtClean="0"/>
              <a:t> significantly improves the result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46" y="2143116"/>
            <a:ext cx="32511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COLPOSCOPY</a:t>
            </a:r>
            <a:endParaRPr lang="en-IN" sz="44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Was introduced by Dr. Hans Hinselman in 1925. </a:t>
            </a:r>
          </a:p>
          <a:p>
            <a:pPr eaLnBrk="1" hangingPunct="1"/>
            <a:r>
              <a:rPr lang="en-US" sz="2400" smtClean="0"/>
              <a:t>The word “colposcope” is derived from the greek words </a:t>
            </a:r>
            <a:r>
              <a:rPr lang="en-US" sz="2400" i="1" smtClean="0"/>
              <a:t>kolpos </a:t>
            </a:r>
            <a:r>
              <a:rPr lang="en-US" sz="2400" smtClean="0"/>
              <a:t>(fold or hollow) and </a:t>
            </a:r>
            <a:r>
              <a:rPr lang="en-US" sz="2400" i="1" smtClean="0"/>
              <a:t>skope</a:t>
            </a:r>
            <a:r>
              <a:rPr lang="en-US" sz="2400" smtClean="0"/>
              <a:t> (examine).</a:t>
            </a:r>
            <a:endParaRPr lang="en-US" sz="2400" i="1" smtClean="0"/>
          </a:p>
          <a:p>
            <a:pPr eaLnBrk="1" hangingPunct="1"/>
            <a:r>
              <a:rPr lang="en-US" sz="2400" smtClean="0"/>
              <a:t>Method of examining the cervix, vagina and vulva</a:t>
            </a:r>
            <a:r>
              <a:rPr lang="en-US" sz="2400" i="1" smtClean="0"/>
              <a:t> in vivo</a:t>
            </a:r>
            <a:r>
              <a:rPr lang="en-US" sz="2400" smtClean="0"/>
              <a:t> using a microscope (colposcope) and an external white light source.</a:t>
            </a:r>
          </a:p>
          <a:p>
            <a:pPr eaLnBrk="1" hangingPunct="1"/>
            <a:r>
              <a:rPr lang="en-US" sz="2400" smtClean="0"/>
              <a:t>Objective –to detect intraepithelial and early neoplasia of cervix, vagina and vulva </a:t>
            </a:r>
          </a:p>
          <a:p>
            <a:pPr eaLnBrk="1" hangingPunct="1">
              <a:buFont typeface="Wingdings 3" pitchFamily="18" charset="2"/>
              <a:buNone/>
            </a:pPr>
            <a:endParaRPr lang="en-US" sz="2400" smtClean="0"/>
          </a:p>
          <a:p>
            <a:pPr eaLnBrk="1" hangingPunct="1"/>
            <a:endParaRPr lang="en-US" sz="240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COLPOSCOPY- INTRODUCTION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000" dirty="0" smtClean="0"/>
              <a:t>Evaluation of women with-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Pap smear reporting of epithelial cell abnormality, with no gross lesion on the cervix or vagina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Presence of inflammatory cells despite adequate treatment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Presence of keratinized cells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Positive visual screening tests-VIA or VILI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Positive high risk HPV DNA test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Post coital bleeding &amp; post menopausal bleeding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“Unhealthy cervix or vagina” on naked eye examination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Exposure to DES in </a:t>
            </a:r>
            <a:r>
              <a:rPr lang="en-US" sz="2000" dirty="0" err="1" smtClean="0"/>
              <a:t>utero</a:t>
            </a:r>
            <a:endParaRPr lang="en-US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err="1" smtClean="0"/>
              <a:t>Anogenital</a:t>
            </a:r>
            <a:r>
              <a:rPr lang="en-US" sz="2000" dirty="0" smtClean="0"/>
              <a:t> </a:t>
            </a:r>
            <a:r>
              <a:rPr lang="en-US" sz="2000" dirty="0" err="1" smtClean="0"/>
              <a:t>condylomas</a:t>
            </a:r>
            <a:r>
              <a:rPr lang="en-US" sz="2000" dirty="0" smtClean="0"/>
              <a:t> and subclinical  HPV infection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VAIN or VIN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Also used for monitoring of women treated for CIN and </a:t>
            </a:r>
            <a:r>
              <a:rPr lang="en-US" sz="2000" dirty="0" err="1" smtClean="0"/>
              <a:t>preop</a:t>
            </a:r>
            <a:r>
              <a:rPr lang="en-US" sz="2000" dirty="0" smtClean="0"/>
              <a:t> evaluation of women diagnosed having cancer cervix stage 1 (to rule out involvement of vagina)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cs typeface="Times New Roman" pitchFamily="18" charset="0"/>
              </a:rPr>
              <a:t>                    INDICATIONS</a:t>
            </a:r>
            <a:endParaRPr lang="en-US" sz="32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The epithelium and stroma have a reciprocal relationship. Epithelium acts like a filter through which redness of stroma is transmitted. The image is dependent upon the ratio of absorbed light and reflected light and depends upon: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/>
              <a:t>The thickness of the epithelium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/>
              <a:t>The morphology and organization of the epithelium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/>
              <a:t>The vascularity and nature of the underlying stroma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/>
              <a:t>Tissue chromophores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/>
              <a:t>Red blood cell hemoglobin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 Tissue basis of </a:t>
            </a:r>
            <a:r>
              <a:rPr lang="en-US" sz="4000" dirty="0" err="1" smtClean="0"/>
              <a:t>colposcopy</a:t>
            </a:r>
            <a:endParaRPr lang="en-US" sz="40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Patient laid down in lithotomy position</a:t>
            </a:r>
          </a:p>
          <a:p>
            <a:pPr eaLnBrk="1" hangingPunct="1"/>
            <a:r>
              <a:rPr lang="en-US" sz="2800" smtClean="0"/>
              <a:t>Bivalve self retaining vaginal (Cusco’s) speculum is introduced</a:t>
            </a:r>
          </a:p>
          <a:p>
            <a:pPr eaLnBrk="1" hangingPunct="1"/>
            <a:r>
              <a:rPr lang="en-US" sz="2800" smtClean="0"/>
              <a:t>After </a:t>
            </a:r>
            <a:r>
              <a:rPr lang="en-US" sz="2800" b="1" smtClean="0"/>
              <a:t>saline wash</a:t>
            </a:r>
            <a:r>
              <a:rPr lang="en-US" sz="2800" smtClean="0"/>
              <a:t>, any gross lesion,vascular details and opacity of the epithelium noted.</a:t>
            </a:r>
          </a:p>
          <a:p>
            <a:pPr eaLnBrk="1" hangingPunct="1"/>
            <a:r>
              <a:rPr lang="en-US" sz="2800" b="1" smtClean="0"/>
              <a:t>Green filter- </a:t>
            </a:r>
            <a:r>
              <a:rPr lang="en-US" sz="2800" smtClean="0"/>
              <a:t>to evaluate vascular details. Green filter absorbs red colour &amp; blood vessels stand out as black streak against translucent epithelium.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400" smtClean="0"/>
              <a:t>     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Steps of </a:t>
            </a:r>
            <a:r>
              <a:rPr lang="en-US" dirty="0" err="1" smtClean="0"/>
              <a:t>colposcopy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II </a:t>
            </a:r>
            <a:r>
              <a:rPr lang="en-US" sz="2400" b="1" smtClean="0"/>
              <a:t>Abnormal colposcopic findings: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Flat acetowhite epithelium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Dense acetowhite epithelium</a:t>
            </a:r>
            <a:r>
              <a:rPr lang="en-US" sz="2400" smtClean="0">
                <a:cs typeface="Arial" charset="0"/>
              </a:rPr>
              <a:t>*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Fine mosaic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Coarse mosaic </a:t>
            </a:r>
            <a:r>
              <a:rPr lang="en-US" sz="2400" smtClean="0">
                <a:cs typeface="Arial" charset="0"/>
              </a:rPr>
              <a:t>*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Fine punctation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Coarse punctation </a:t>
            </a:r>
            <a:r>
              <a:rPr lang="en-US" sz="2400" smtClean="0">
                <a:cs typeface="Arial" charset="0"/>
              </a:rPr>
              <a:t>*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Iodine partial positivity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Iodine negativity </a:t>
            </a:r>
            <a:r>
              <a:rPr lang="en-US" sz="2400" smtClean="0">
                <a:cs typeface="Arial" charset="0"/>
              </a:rPr>
              <a:t>*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Atypical vessels </a:t>
            </a:r>
            <a:r>
              <a:rPr lang="en-US" sz="2400" smtClean="0">
                <a:cs typeface="Arial" charset="0"/>
              </a:rPr>
              <a:t>*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cs typeface="Arial" charset="0"/>
              </a:rPr>
              <a:t>* </a:t>
            </a:r>
            <a:r>
              <a:rPr lang="en-US" sz="1800" i="1" smtClean="0">
                <a:cs typeface="Arial" charset="0"/>
              </a:rPr>
              <a:t>Major changes</a:t>
            </a:r>
            <a:endParaRPr lang="en-US" sz="1800" smtClean="0">
              <a:cs typeface="Arial" charset="0"/>
            </a:endParaRP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/>
              <a:t>International Federation for Cervical Pathology and Colposcopy (IFCPC)</a:t>
            </a:r>
            <a:br>
              <a:rPr lang="en-US" sz="2800"/>
            </a:br>
            <a:r>
              <a:rPr lang="en-US" sz="2800">
                <a:solidFill>
                  <a:schemeClr val="hlink"/>
                </a:solidFill>
              </a:rPr>
              <a:t>Colposcopic Classification (2002)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sz="3600" dirty="0" smtClean="0"/>
              <a:t> Give your feed backs about the content</a:t>
            </a:r>
            <a:endParaRPr lang="en-IN" sz="36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Take home Message</a:t>
            </a:r>
            <a:endParaRPr lang="en-IN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Hysteroscopy is an important procedure to evaluate uterine cavity,  cervix &amp;vagina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It can be used as diagnostic &amp; therapeutic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The role of hysteroscopy in </a:t>
            </a:r>
            <a:r>
              <a:rPr lang="en-US" sz="2400" dirty="0" err="1" smtClean="0"/>
              <a:t>perimenopausal</a:t>
            </a:r>
            <a:r>
              <a:rPr lang="en-US" sz="2400" dirty="0" smtClean="0"/>
              <a:t> &amp; post menopausal bleeding is invaluable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It permits to take the biopsy under direct visualization than blindly by D/C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Endometrial ablation is good alternative in women who are neither willing to continue medical </a:t>
            </a:r>
            <a:r>
              <a:rPr lang="en-US" sz="2400" dirty="0" err="1" smtClean="0"/>
              <a:t>tt</a:t>
            </a:r>
            <a:r>
              <a:rPr lang="en-US" sz="2400" dirty="0" smtClean="0"/>
              <a:t> nor wants to go for hysterectomy.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The case selection&amp; the skill of the operator is hallmark to achieve good results &amp; less failure rates  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rgbClr val="0000CC"/>
              </a:buClr>
            </a:pPr>
            <a:r>
              <a:rPr lang="en-US" sz="3600" dirty="0" smtClean="0">
                <a:solidFill>
                  <a:srgbClr val="0000CC"/>
                </a:solidFill>
              </a:rPr>
              <a:t>Patient Preparation &amp; Counseling</a:t>
            </a:r>
            <a:endParaRPr lang="en-IN" sz="36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00CC"/>
              </a:buClr>
            </a:pPr>
            <a:r>
              <a:rPr lang="en-US" sz="2800" dirty="0" smtClean="0"/>
              <a:t>Counseling about the procedure &amp; expected outcome</a:t>
            </a:r>
          </a:p>
          <a:p>
            <a:pPr>
              <a:buClr>
                <a:srgbClr val="0000CC"/>
              </a:buClr>
            </a:pPr>
            <a:r>
              <a:rPr lang="en-US" sz="2800" dirty="0" smtClean="0"/>
              <a:t>Bowel Preparation to facilitate the  visualization of operative area &amp; reduced chances of bowel injury</a:t>
            </a:r>
            <a:endParaRPr lang="en-IN" sz="2800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Indications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Abnormal Pap smear</a:t>
            </a:r>
          </a:p>
          <a:p>
            <a:r>
              <a:rPr lang="en-US" sz="2800" dirty="0" smtClean="0"/>
              <a:t>Abnormal VIC</a:t>
            </a:r>
          </a:p>
          <a:p>
            <a:r>
              <a:rPr lang="en-US" sz="2800" dirty="0" smtClean="0"/>
              <a:t>Abnormal VIA</a:t>
            </a:r>
          </a:p>
          <a:p>
            <a:r>
              <a:rPr lang="en-US" sz="2800" dirty="0" smtClean="0"/>
              <a:t>Abnormal VIL</a:t>
            </a:r>
            <a:endParaRPr lang="en-IN" sz="280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Hysteroscopy in Peri-menopausal Bleeding</a:t>
            </a:r>
            <a:endParaRPr lang="en-IN" sz="320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Abnormal uterine bleeding is most common problem in a women &gt;40 yrs of age</a:t>
            </a:r>
          </a:p>
          <a:p>
            <a:r>
              <a:rPr lang="en-US" sz="2400" smtClean="0"/>
              <a:t>Various diagnostic techniques ( D/C, EB, Vabra suction curettage, Challenge test, HSG, TVS ) has been proposed</a:t>
            </a:r>
          </a:p>
          <a:p>
            <a:r>
              <a:rPr lang="en-US" sz="2400" smtClean="0"/>
              <a:t>Hysteroscopy as an out patient procedure in combination with endometrial biopsy has demonstrated its great potential as a method of 1</a:t>
            </a:r>
            <a:r>
              <a:rPr lang="en-US" sz="2400" baseline="30000" smtClean="0"/>
              <a:t>st</a:t>
            </a:r>
            <a:r>
              <a:rPr lang="en-US" sz="2400" smtClean="0"/>
              <a:t> choice in the management of Abnormal bleeding  </a:t>
            </a:r>
            <a:endParaRPr lang="en-IN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Colposcopic</a:t>
            </a:r>
            <a:r>
              <a:rPr lang="en-US" sz="3600" dirty="0" smtClean="0"/>
              <a:t> Findings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Acetowhite</a:t>
            </a:r>
            <a:r>
              <a:rPr lang="en-US" sz="2800" dirty="0" smtClean="0"/>
              <a:t> </a:t>
            </a:r>
            <a:r>
              <a:rPr lang="en-US" sz="2800" dirty="0" err="1" smtClean="0"/>
              <a:t>epithrlium</a:t>
            </a:r>
            <a:endParaRPr lang="en-US" sz="2800" dirty="0" smtClean="0"/>
          </a:p>
          <a:p>
            <a:r>
              <a:rPr lang="en-US" sz="2800" dirty="0" err="1" smtClean="0"/>
              <a:t>Leukoplakia</a:t>
            </a:r>
            <a:r>
              <a:rPr lang="en-US" sz="2800" dirty="0" smtClean="0"/>
              <a:t> </a:t>
            </a:r>
            <a:r>
              <a:rPr lang="en-US" sz="2800" dirty="0" err="1" smtClean="0"/>
              <a:t>dt</a:t>
            </a:r>
            <a:r>
              <a:rPr lang="en-US" sz="2800" dirty="0" smtClean="0"/>
              <a:t> Keratin producing cells</a:t>
            </a:r>
          </a:p>
          <a:p>
            <a:r>
              <a:rPr lang="en-US" sz="2800" dirty="0" smtClean="0"/>
              <a:t>Atypical vascular pattern- invasive </a:t>
            </a:r>
            <a:r>
              <a:rPr lang="en-US" sz="2800" dirty="0" err="1" smtClean="0"/>
              <a:t>cx</a:t>
            </a:r>
            <a:r>
              <a:rPr lang="en-US" sz="2800" dirty="0" smtClean="0"/>
              <a:t> ca</a:t>
            </a:r>
          </a:p>
          <a:p>
            <a:r>
              <a:rPr lang="en-US" sz="2800" dirty="0" smtClean="0"/>
              <a:t> Mosaic or </a:t>
            </a:r>
            <a:r>
              <a:rPr lang="en-US" sz="2800" dirty="0" err="1" smtClean="0"/>
              <a:t>punctate</a:t>
            </a:r>
            <a:endParaRPr lang="en-US" sz="2800" dirty="0" smtClean="0"/>
          </a:p>
          <a:p>
            <a:r>
              <a:rPr lang="en-US" sz="2800" dirty="0" smtClean="0"/>
              <a:t>Irregular surface contour with loss of surface epithelium</a:t>
            </a:r>
          </a:p>
          <a:p>
            <a:r>
              <a:rPr lang="en-US" sz="2800" dirty="0" smtClean="0"/>
              <a:t>Color tone change yellow orange</a:t>
            </a:r>
          </a:p>
          <a:p>
            <a:r>
              <a:rPr lang="en-US" sz="2800" dirty="0" err="1" smtClean="0"/>
              <a:t>Cx</a:t>
            </a:r>
            <a:r>
              <a:rPr lang="en-US" sz="2800" dirty="0" smtClean="0"/>
              <a:t> Biopsy</a:t>
            </a:r>
          </a:p>
          <a:p>
            <a:endParaRPr lang="en-US" sz="2800" dirty="0" smtClean="0"/>
          </a:p>
          <a:p>
            <a:endParaRPr lang="en-IN" sz="2800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</a:t>
            </a:r>
          </a:p>
          <a:p>
            <a:pPr>
              <a:buNone/>
            </a:pPr>
            <a:r>
              <a:rPr lang="en-US" dirty="0" smtClean="0"/>
              <a:t>                     </a:t>
            </a:r>
          </a:p>
          <a:p>
            <a:pPr>
              <a:buNone/>
            </a:pPr>
            <a:r>
              <a:rPr lang="en-US" dirty="0" smtClean="0"/>
              <a:t>                                   </a:t>
            </a:r>
            <a:r>
              <a:rPr lang="en-US" sz="6600" dirty="0" smtClean="0"/>
              <a:t>Thanks</a:t>
            </a:r>
            <a:endParaRPr lang="en-IN" sz="6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CC"/>
                </a:solidFill>
              </a:rPr>
              <a:t>Limitation of Laparoscopy</a:t>
            </a:r>
            <a:endParaRPr lang="en-IN" sz="36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00CC"/>
              </a:buClr>
            </a:pPr>
            <a:r>
              <a:rPr lang="en-US" sz="2800" dirty="0" smtClean="0"/>
              <a:t>Reduced exposure of operating field</a:t>
            </a:r>
          </a:p>
          <a:p>
            <a:pPr>
              <a:buClr>
                <a:srgbClr val="0000CC"/>
              </a:buClr>
            </a:pPr>
            <a:r>
              <a:rPr lang="en-US" sz="2800" dirty="0" smtClean="0"/>
              <a:t>Skilled person</a:t>
            </a:r>
          </a:p>
          <a:p>
            <a:pPr>
              <a:buClr>
                <a:srgbClr val="0000CC"/>
              </a:buClr>
            </a:pPr>
            <a:r>
              <a:rPr lang="en-US" sz="2800" dirty="0" smtClean="0"/>
              <a:t>Expensive Instruments</a:t>
            </a:r>
          </a:p>
          <a:p>
            <a:pPr>
              <a:buClr>
                <a:srgbClr val="0000CC"/>
              </a:buClr>
            </a:pPr>
            <a:r>
              <a:rPr lang="en-US" sz="2800" dirty="0" smtClean="0"/>
              <a:t>Cost is high</a:t>
            </a:r>
          </a:p>
          <a:p>
            <a:pPr>
              <a:buClr>
                <a:srgbClr val="0000CC"/>
              </a:buClr>
            </a:pPr>
            <a:r>
              <a:rPr lang="en-US" sz="2800" dirty="0" smtClean="0"/>
              <a:t>Prolonged operating time</a:t>
            </a:r>
          </a:p>
          <a:p>
            <a:pPr>
              <a:buClr>
                <a:srgbClr val="0000CC"/>
              </a:buClr>
            </a:pPr>
            <a:r>
              <a:rPr lang="en-US" sz="2800" dirty="0" smtClean="0"/>
              <a:t>Prolong </a:t>
            </a:r>
            <a:r>
              <a:rPr lang="en-US" sz="2800" dirty="0" err="1" smtClean="0"/>
              <a:t>anaesthesia</a:t>
            </a:r>
            <a:endParaRPr lang="en-US" sz="2800" dirty="0" smtClean="0"/>
          </a:p>
          <a:p>
            <a:pPr>
              <a:buClr>
                <a:srgbClr val="0000CC"/>
              </a:buClr>
            </a:pPr>
            <a:r>
              <a:rPr lang="en-US" sz="2800" dirty="0" smtClean="0"/>
              <a:t>Increased risk of complication in less skilled person</a:t>
            </a:r>
            <a:endParaRPr lang="en-IN" sz="28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3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2072</Words>
  <Application>Microsoft Office PowerPoint</Application>
  <PresentationFormat>On-screen Show (4:3)</PresentationFormat>
  <Paragraphs>367</Paragraphs>
  <Slides>83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Office Theme</vt:lpstr>
      <vt:lpstr>Endoscopy in Gynecology</vt:lpstr>
      <vt:lpstr>Endoscopy in Gynecology</vt:lpstr>
      <vt:lpstr>Laparoscopy--Indications</vt:lpstr>
      <vt:lpstr>Indication Diagnostic Laparoscopy</vt:lpstr>
      <vt:lpstr>Advantages of Laparoscopy</vt:lpstr>
      <vt:lpstr>Therapeutic Indication</vt:lpstr>
      <vt:lpstr>Therapeutic procedures</vt:lpstr>
      <vt:lpstr>Patient Preparation &amp; Counseling</vt:lpstr>
      <vt:lpstr>Limitation of Laparoscopy</vt:lpstr>
      <vt:lpstr>Equipment &amp; Technique</vt:lpstr>
      <vt:lpstr>Laparoscopic Procedure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Complications</vt:lpstr>
      <vt:lpstr>Complication</vt:lpstr>
      <vt:lpstr>Complications</vt:lpstr>
      <vt:lpstr>Slide 32</vt:lpstr>
      <vt:lpstr>Causes of AUB</vt:lpstr>
      <vt:lpstr>Indication for Hysteroscopy</vt:lpstr>
      <vt:lpstr>Operative procedures</vt:lpstr>
      <vt:lpstr>Contraindication </vt:lpstr>
      <vt:lpstr>Intra operative Complications</vt:lpstr>
      <vt:lpstr>Equipment and Technique</vt:lpstr>
      <vt:lpstr>Slide 39</vt:lpstr>
      <vt:lpstr>Slide 40</vt:lpstr>
      <vt:lpstr>Slide 41</vt:lpstr>
      <vt:lpstr>Slide 42</vt:lpstr>
      <vt:lpstr>Slide 43</vt:lpstr>
      <vt:lpstr>Distension media</vt:lpstr>
      <vt:lpstr>Slide 45</vt:lpstr>
      <vt:lpstr>Slide 46</vt:lpstr>
      <vt:lpstr>Cervical Canal Papillary structure</vt:lpstr>
      <vt:lpstr>Slide 48</vt:lpstr>
      <vt:lpstr>Slide 49</vt:lpstr>
      <vt:lpstr>Submucous Fibroid Pedunculated Myoma</vt:lpstr>
      <vt:lpstr>Vascularisation of Submucous Fibroid</vt:lpstr>
      <vt:lpstr>Slide 52</vt:lpstr>
      <vt:lpstr>Slide 53</vt:lpstr>
      <vt:lpstr>Endometrial Ablation</vt:lpstr>
      <vt:lpstr>Indication</vt:lpstr>
      <vt:lpstr>Preoperative Preparation</vt:lpstr>
      <vt:lpstr>Slide 57</vt:lpstr>
      <vt:lpstr>Technique</vt:lpstr>
      <vt:lpstr>Resectoscope</vt:lpstr>
      <vt:lpstr>Endometrial ablation  Technique</vt:lpstr>
      <vt:lpstr>Technique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Endometrial Ablation </vt:lpstr>
      <vt:lpstr>Causes of Failure</vt:lpstr>
      <vt:lpstr>Slide 72</vt:lpstr>
      <vt:lpstr>COLPOSCOPY- INTRODUCTION</vt:lpstr>
      <vt:lpstr>                    INDICATIONS</vt:lpstr>
      <vt:lpstr>  Tissue basis of colposcopy</vt:lpstr>
      <vt:lpstr>Steps of colposcopy</vt:lpstr>
      <vt:lpstr>International Federation for Cervical Pathology and Colposcopy (IFCPC) Colposcopic Classification (2002)</vt:lpstr>
      <vt:lpstr>Slide 78</vt:lpstr>
      <vt:lpstr>Take home Message</vt:lpstr>
      <vt:lpstr>Indications</vt:lpstr>
      <vt:lpstr>Hysteroscopy in Peri-menopausal Bleeding</vt:lpstr>
      <vt:lpstr>Colposcopic Findings</vt:lpstr>
      <vt:lpstr>Slide 83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Endoscopy in Gynaecology</dc:title>
  <dc:creator>Guest</dc:creator>
  <cp:lastModifiedBy>oem</cp:lastModifiedBy>
  <cp:revision>95</cp:revision>
  <dcterms:created xsi:type="dcterms:W3CDTF">2011-08-22T01:41:11Z</dcterms:created>
  <dcterms:modified xsi:type="dcterms:W3CDTF">2015-10-15T06:25:14Z</dcterms:modified>
</cp:coreProperties>
</file>